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2" r:id="rId1"/>
  </p:sldMasterIdLst>
  <p:notesMasterIdLst>
    <p:notesMasterId r:id="rId32"/>
  </p:notesMasterIdLst>
  <p:sldIdLst>
    <p:sldId id="258" r:id="rId2"/>
    <p:sldId id="259" r:id="rId3"/>
    <p:sldId id="381" r:id="rId4"/>
    <p:sldId id="383" r:id="rId5"/>
    <p:sldId id="295" r:id="rId6"/>
    <p:sldId id="261" r:id="rId7"/>
    <p:sldId id="388" r:id="rId8"/>
    <p:sldId id="389" r:id="rId9"/>
    <p:sldId id="391" r:id="rId10"/>
    <p:sldId id="392" r:id="rId11"/>
    <p:sldId id="393" r:id="rId12"/>
    <p:sldId id="394" r:id="rId13"/>
    <p:sldId id="267" r:id="rId14"/>
    <p:sldId id="269" r:id="rId15"/>
    <p:sldId id="270" r:id="rId16"/>
    <p:sldId id="373" r:id="rId17"/>
    <p:sldId id="384" r:id="rId18"/>
    <p:sldId id="271" r:id="rId19"/>
    <p:sldId id="380" r:id="rId20"/>
    <p:sldId id="294" r:id="rId21"/>
    <p:sldId id="285" r:id="rId22"/>
    <p:sldId id="286" r:id="rId23"/>
    <p:sldId id="382" r:id="rId24"/>
    <p:sldId id="399" r:id="rId25"/>
    <p:sldId id="287" r:id="rId26"/>
    <p:sldId id="378" r:id="rId27"/>
    <p:sldId id="397" r:id="rId28"/>
    <p:sldId id="398" r:id="rId29"/>
    <p:sldId id="272" r:id="rId30"/>
    <p:sldId id="274" r:id="rId31"/>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pitchFamily="34" charset="0"/>
        <a:ea typeface="宋体" pitchFamily="2" charset="-122"/>
        <a:cs typeface="+mn-cs"/>
      </a:defRPr>
    </a:lvl1pPr>
    <a:lvl2pPr marL="457200" algn="l" rtl="0" fontAlgn="base">
      <a:spcBef>
        <a:spcPct val="0"/>
      </a:spcBef>
      <a:spcAft>
        <a:spcPct val="0"/>
      </a:spcAft>
      <a:defRPr kern="1200">
        <a:solidFill>
          <a:schemeClr val="tx1"/>
        </a:solidFill>
        <a:latin typeface="Arial" pitchFamily="34" charset="0"/>
        <a:ea typeface="宋体" pitchFamily="2" charset="-122"/>
        <a:cs typeface="+mn-cs"/>
      </a:defRPr>
    </a:lvl2pPr>
    <a:lvl3pPr marL="914400" algn="l" rtl="0" fontAlgn="base">
      <a:spcBef>
        <a:spcPct val="0"/>
      </a:spcBef>
      <a:spcAft>
        <a:spcPct val="0"/>
      </a:spcAft>
      <a:defRPr kern="1200">
        <a:solidFill>
          <a:schemeClr val="tx1"/>
        </a:solidFill>
        <a:latin typeface="Arial" pitchFamily="34" charset="0"/>
        <a:ea typeface="宋体" pitchFamily="2" charset="-122"/>
        <a:cs typeface="+mn-cs"/>
      </a:defRPr>
    </a:lvl3pPr>
    <a:lvl4pPr marL="1371600" algn="l" rtl="0" fontAlgn="base">
      <a:spcBef>
        <a:spcPct val="0"/>
      </a:spcBef>
      <a:spcAft>
        <a:spcPct val="0"/>
      </a:spcAft>
      <a:defRPr kern="1200">
        <a:solidFill>
          <a:schemeClr val="tx1"/>
        </a:solidFill>
        <a:latin typeface="Arial" pitchFamily="34" charset="0"/>
        <a:ea typeface="宋体" pitchFamily="2" charset="-122"/>
        <a:cs typeface="+mn-cs"/>
      </a:defRPr>
    </a:lvl4pPr>
    <a:lvl5pPr marL="1828800" algn="l" rtl="0" fontAlgn="base">
      <a:spcBef>
        <a:spcPct val="0"/>
      </a:spcBef>
      <a:spcAft>
        <a:spcPct val="0"/>
      </a:spcAft>
      <a:defRPr kern="1200">
        <a:solidFill>
          <a:schemeClr val="tx1"/>
        </a:solidFill>
        <a:latin typeface="Arial" pitchFamily="34" charset="0"/>
        <a:ea typeface="宋体" pitchFamily="2" charset="-122"/>
        <a:cs typeface="+mn-cs"/>
      </a:defRPr>
    </a:lvl5pPr>
    <a:lvl6pPr marL="2286000" algn="l" defTabSz="914400" rtl="0" eaLnBrk="1" latinLnBrk="0" hangingPunct="1">
      <a:defRPr kern="1200">
        <a:solidFill>
          <a:schemeClr val="tx1"/>
        </a:solidFill>
        <a:latin typeface="Arial" pitchFamily="34" charset="0"/>
        <a:ea typeface="宋体" pitchFamily="2" charset="-122"/>
        <a:cs typeface="+mn-cs"/>
      </a:defRPr>
    </a:lvl6pPr>
    <a:lvl7pPr marL="2743200" algn="l" defTabSz="914400" rtl="0" eaLnBrk="1" latinLnBrk="0" hangingPunct="1">
      <a:defRPr kern="1200">
        <a:solidFill>
          <a:schemeClr val="tx1"/>
        </a:solidFill>
        <a:latin typeface="Arial" pitchFamily="34" charset="0"/>
        <a:ea typeface="宋体" pitchFamily="2" charset="-122"/>
        <a:cs typeface="+mn-cs"/>
      </a:defRPr>
    </a:lvl7pPr>
    <a:lvl8pPr marL="3200400" algn="l" defTabSz="914400" rtl="0" eaLnBrk="1" latinLnBrk="0" hangingPunct="1">
      <a:defRPr kern="1200">
        <a:solidFill>
          <a:schemeClr val="tx1"/>
        </a:solidFill>
        <a:latin typeface="Arial" pitchFamily="34" charset="0"/>
        <a:ea typeface="宋体" pitchFamily="2" charset="-122"/>
        <a:cs typeface="+mn-cs"/>
      </a:defRPr>
    </a:lvl8pPr>
    <a:lvl9pPr marL="3657600" algn="l" defTabSz="914400" rtl="0" eaLnBrk="1" latinLnBrk="0" hangingPunct="1">
      <a:defRPr kern="1200">
        <a:solidFill>
          <a:schemeClr val="tx1"/>
        </a:solidFill>
        <a:latin typeface="Arial" pitchFamily="34" charset="0"/>
        <a:ea typeface="宋体" pitchFamily="2" charset="-122"/>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9"/>
    <a:srgbClr val="990099"/>
    <a:srgbClr val="CCCCFF"/>
    <a:srgbClr val="CAAAF4"/>
    <a:srgbClr val="FFFFFF"/>
    <a:srgbClr val="CC3300"/>
    <a:srgbClr val="0000FF"/>
    <a:srgbClr val="336600"/>
    <a:srgbClr val="58267E"/>
    <a:srgbClr val="B081E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139" autoAdjust="0"/>
    <p:restoredTop sz="88402" autoAdjust="0"/>
  </p:normalViewPr>
  <p:slideViewPr>
    <p:cSldViewPr snapToGrid="0">
      <p:cViewPr varScale="1">
        <p:scale>
          <a:sx n="97" d="100"/>
          <a:sy n="97" d="100"/>
        </p:scale>
        <p:origin x="748" y="72"/>
      </p:cViewPr>
      <p:guideLst>
        <p:guide orient="horz" pos="2160"/>
        <p:guide pos="2880"/>
      </p:guideLst>
    </p:cSldViewPr>
  </p:slideViewPr>
  <p:outlineViewPr>
    <p:cViewPr>
      <p:scale>
        <a:sx n="33" d="100"/>
        <a:sy n="33" d="100"/>
      </p:scale>
      <p:origin x="0" y="14898"/>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4376A60-7929-4439-AAF1-7C84C28BB383}" type="datetimeFigureOut">
              <a:rPr lang="zh-CN" altLang="en-US" smtClean="0"/>
              <a:t>2025/11/23</a:t>
            </a:fld>
            <a:endParaRPr lang="zh-CN" altLang="en-US"/>
          </a:p>
        </p:txBody>
      </p:sp>
      <p:sp>
        <p:nvSpPr>
          <p:cNvPr id="4" name="幻灯片图像占位符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327CA3-9523-434C-BCE7-1B273BA4D863}" type="slidenum">
              <a:rPr lang="zh-CN" altLang="en-US" smtClean="0"/>
              <a:t>‹#›</a:t>
            </a:fld>
            <a:endParaRPr lang="zh-CN" altLang="en-US"/>
          </a:p>
        </p:txBody>
      </p:sp>
    </p:spTree>
    <p:extLst>
      <p:ext uri="{BB962C8B-B14F-4D97-AF65-F5344CB8AC3E}">
        <p14:creationId xmlns:p14="http://schemas.microsoft.com/office/powerpoint/2010/main" val="3327809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371600" y="1143000"/>
            <a:ext cx="41148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55327CA3-9523-434C-BCE7-1B273BA4D863}" type="slidenum">
              <a:rPr lang="zh-CN" altLang="en-US" smtClean="0"/>
              <a:t>5</a:t>
            </a:fld>
            <a:endParaRPr lang="zh-CN" altLang="en-US"/>
          </a:p>
        </p:txBody>
      </p:sp>
    </p:spTree>
    <p:extLst>
      <p:ext uri="{BB962C8B-B14F-4D97-AF65-F5344CB8AC3E}">
        <p14:creationId xmlns:p14="http://schemas.microsoft.com/office/powerpoint/2010/main" val="35280105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371600" y="1143000"/>
            <a:ext cx="41148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55327CA3-9523-434C-BCE7-1B273BA4D863}" type="slidenum">
              <a:rPr lang="zh-CN" altLang="en-US" smtClean="0"/>
              <a:t>25</a:t>
            </a:fld>
            <a:endParaRPr lang="zh-CN" altLang="en-US"/>
          </a:p>
        </p:txBody>
      </p:sp>
    </p:spTree>
    <p:extLst>
      <p:ext uri="{BB962C8B-B14F-4D97-AF65-F5344CB8AC3E}">
        <p14:creationId xmlns:p14="http://schemas.microsoft.com/office/powerpoint/2010/main" val="18564997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D3FEEC9-8A9A-47E6-A76D-1DF16D5E6141}" type="slidenum">
              <a:rPr lang="zh-CN" altLang="en-US" smtClean="0"/>
              <a:pPr/>
              <a:t>27</a:t>
            </a:fld>
            <a:endParaRPr lang="zh-CN" altLang="en-US"/>
          </a:p>
        </p:txBody>
      </p:sp>
    </p:spTree>
    <p:extLst>
      <p:ext uri="{BB962C8B-B14F-4D97-AF65-F5344CB8AC3E}">
        <p14:creationId xmlns:p14="http://schemas.microsoft.com/office/powerpoint/2010/main" val="7236297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371600" y="1143000"/>
            <a:ext cx="41148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D3FEEC9-8A9A-47E6-A76D-1DF16D5E6141}" type="slidenum">
              <a:rPr lang="zh-CN" altLang="en-US" smtClean="0"/>
              <a:pPr/>
              <a:t>28</a:t>
            </a:fld>
            <a:endParaRPr lang="zh-CN" altLang="en-US"/>
          </a:p>
        </p:txBody>
      </p:sp>
    </p:spTree>
    <p:extLst>
      <p:ext uri="{BB962C8B-B14F-4D97-AF65-F5344CB8AC3E}">
        <p14:creationId xmlns:p14="http://schemas.microsoft.com/office/powerpoint/2010/main" val="23315200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371600" y="1143000"/>
            <a:ext cx="41148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55327CA3-9523-434C-BCE7-1B273BA4D863}" type="slidenum">
              <a:rPr lang="zh-CN" altLang="en-US" smtClean="0"/>
              <a:t>30</a:t>
            </a:fld>
            <a:endParaRPr lang="zh-CN" altLang="en-US"/>
          </a:p>
        </p:txBody>
      </p:sp>
    </p:spTree>
    <p:extLst>
      <p:ext uri="{BB962C8B-B14F-4D97-AF65-F5344CB8AC3E}">
        <p14:creationId xmlns:p14="http://schemas.microsoft.com/office/powerpoint/2010/main" val="35565050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D3FEEC9-8A9A-47E6-A76D-1DF16D5E6141}" type="slidenum">
              <a:rPr lang="zh-CN" altLang="en-US" smtClean="0"/>
              <a:pPr/>
              <a:t>8</a:t>
            </a:fld>
            <a:endParaRPr lang="zh-CN" altLang="en-US"/>
          </a:p>
        </p:txBody>
      </p:sp>
    </p:spTree>
    <p:extLst>
      <p:ext uri="{BB962C8B-B14F-4D97-AF65-F5344CB8AC3E}">
        <p14:creationId xmlns:p14="http://schemas.microsoft.com/office/powerpoint/2010/main" val="6862807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D3FEEC9-8A9A-47E6-A76D-1DF16D5E6141}" type="slidenum">
              <a:rPr lang="zh-CN" altLang="en-US" smtClean="0"/>
              <a:pPr/>
              <a:t>11</a:t>
            </a:fld>
            <a:endParaRPr lang="zh-CN" altLang="en-US"/>
          </a:p>
        </p:txBody>
      </p:sp>
    </p:spTree>
    <p:extLst>
      <p:ext uri="{BB962C8B-B14F-4D97-AF65-F5344CB8AC3E}">
        <p14:creationId xmlns:p14="http://schemas.microsoft.com/office/powerpoint/2010/main" val="11809550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幻灯片图像占位符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dirty="0"/>
          </a:p>
        </p:txBody>
      </p:sp>
      <p:sp>
        <p:nvSpPr>
          <p:cNvPr id="297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ea typeface="宋体" charset="-122"/>
              </a:defRPr>
            </a:lvl1pPr>
            <a:lvl2pPr marL="742950" indent="-285750" eaLnBrk="0" hangingPunct="0">
              <a:spcBef>
                <a:spcPct val="30000"/>
              </a:spcBef>
              <a:defRPr sz="1200">
                <a:solidFill>
                  <a:schemeClr val="tx1"/>
                </a:solidFill>
                <a:latin typeface="Calibri" pitchFamily="34" charset="0"/>
                <a:ea typeface="宋体" charset="-122"/>
              </a:defRPr>
            </a:lvl2pPr>
            <a:lvl3pPr marL="1143000" indent="-228600" eaLnBrk="0" hangingPunct="0">
              <a:spcBef>
                <a:spcPct val="30000"/>
              </a:spcBef>
              <a:defRPr sz="1200">
                <a:solidFill>
                  <a:schemeClr val="tx1"/>
                </a:solidFill>
                <a:latin typeface="Calibri" pitchFamily="34" charset="0"/>
                <a:ea typeface="宋体" charset="-122"/>
              </a:defRPr>
            </a:lvl3pPr>
            <a:lvl4pPr marL="1600200" indent="-228600" eaLnBrk="0" hangingPunct="0">
              <a:spcBef>
                <a:spcPct val="30000"/>
              </a:spcBef>
              <a:defRPr sz="1200">
                <a:solidFill>
                  <a:schemeClr val="tx1"/>
                </a:solidFill>
                <a:latin typeface="Calibri" pitchFamily="34" charset="0"/>
                <a:ea typeface="宋体" charset="-122"/>
              </a:defRPr>
            </a:lvl4pPr>
            <a:lvl5pPr marL="2057400" indent="-228600" eaLnBrk="0" hangingPunct="0">
              <a:spcBef>
                <a:spcPct val="30000"/>
              </a:spcBef>
              <a:defRPr sz="1200">
                <a:solidFill>
                  <a:schemeClr val="tx1"/>
                </a:solidFill>
                <a:latin typeface="Calibri" pitchFamily="34" charset="0"/>
                <a:ea typeface="宋体" charset="-122"/>
              </a:defRPr>
            </a:lvl5pPr>
            <a:lvl6pPr marL="2514600" indent="-228600" eaLnBrk="0" fontAlgn="base" hangingPunct="0">
              <a:spcBef>
                <a:spcPct val="30000"/>
              </a:spcBef>
              <a:spcAft>
                <a:spcPct val="0"/>
              </a:spcAft>
              <a:defRPr sz="1200">
                <a:solidFill>
                  <a:schemeClr val="tx1"/>
                </a:solidFill>
                <a:latin typeface="Calibri" pitchFamily="34" charset="0"/>
                <a:ea typeface="宋体" charset="-122"/>
              </a:defRPr>
            </a:lvl6pPr>
            <a:lvl7pPr marL="2971800" indent="-228600" eaLnBrk="0" fontAlgn="base" hangingPunct="0">
              <a:spcBef>
                <a:spcPct val="30000"/>
              </a:spcBef>
              <a:spcAft>
                <a:spcPct val="0"/>
              </a:spcAft>
              <a:defRPr sz="1200">
                <a:solidFill>
                  <a:schemeClr val="tx1"/>
                </a:solidFill>
                <a:latin typeface="Calibri" pitchFamily="34" charset="0"/>
                <a:ea typeface="宋体" charset="-122"/>
              </a:defRPr>
            </a:lvl7pPr>
            <a:lvl8pPr marL="3429000" indent="-228600" eaLnBrk="0" fontAlgn="base" hangingPunct="0">
              <a:spcBef>
                <a:spcPct val="30000"/>
              </a:spcBef>
              <a:spcAft>
                <a:spcPct val="0"/>
              </a:spcAft>
              <a:defRPr sz="1200">
                <a:solidFill>
                  <a:schemeClr val="tx1"/>
                </a:solidFill>
                <a:latin typeface="Calibri" pitchFamily="34" charset="0"/>
                <a:ea typeface="宋体" charset="-122"/>
              </a:defRPr>
            </a:lvl8pPr>
            <a:lvl9pPr marL="3886200" indent="-228600" eaLnBrk="0" fontAlgn="base" hangingPunct="0">
              <a:spcBef>
                <a:spcPct val="30000"/>
              </a:spcBef>
              <a:spcAft>
                <a:spcPct val="0"/>
              </a:spcAft>
              <a:defRPr sz="1200">
                <a:solidFill>
                  <a:schemeClr val="tx1"/>
                </a:solidFill>
                <a:latin typeface="Calibri" pitchFamily="34" charset="0"/>
                <a:ea typeface="宋体" charset="-122"/>
              </a:defRPr>
            </a:lvl9pPr>
          </a:lstStyle>
          <a:p>
            <a:pPr eaLnBrk="1" hangingPunct="1">
              <a:spcBef>
                <a:spcPct val="0"/>
              </a:spcBef>
            </a:pPr>
            <a:fld id="{099BD505-FE7B-4C5B-A737-6CC51DF045F3}" type="slidenum">
              <a:rPr lang="zh-CN" altLang="en-US" smtClean="0">
                <a:latin typeface="Arial" charset="0"/>
              </a:rPr>
              <a:pPr eaLnBrk="1" hangingPunct="1">
                <a:spcBef>
                  <a:spcPct val="0"/>
                </a:spcBef>
              </a:pPr>
              <a:t>15</a:t>
            </a:fld>
            <a:endParaRPr lang="zh-CN" altLang="en-US">
              <a:latin typeface="Arial" charset="0"/>
            </a:endParaRPr>
          </a:p>
        </p:txBody>
      </p:sp>
    </p:spTree>
    <p:extLst>
      <p:ext uri="{BB962C8B-B14F-4D97-AF65-F5344CB8AC3E}">
        <p14:creationId xmlns:p14="http://schemas.microsoft.com/office/powerpoint/2010/main" val="603508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371600" y="1143000"/>
            <a:ext cx="41148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55327CA3-9523-434C-BCE7-1B273BA4D863}" type="slidenum">
              <a:rPr lang="zh-CN" altLang="en-US" smtClean="0"/>
              <a:t>16</a:t>
            </a:fld>
            <a:endParaRPr lang="zh-CN" altLang="en-US"/>
          </a:p>
        </p:txBody>
      </p:sp>
    </p:spTree>
    <p:extLst>
      <p:ext uri="{BB962C8B-B14F-4D97-AF65-F5344CB8AC3E}">
        <p14:creationId xmlns:p14="http://schemas.microsoft.com/office/powerpoint/2010/main" val="28900800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371600" y="1143000"/>
            <a:ext cx="41148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55327CA3-9523-434C-BCE7-1B273BA4D863}" type="slidenum">
              <a:rPr lang="zh-CN" altLang="en-US" smtClean="0"/>
              <a:t>20</a:t>
            </a:fld>
            <a:endParaRPr lang="zh-CN" altLang="en-US"/>
          </a:p>
        </p:txBody>
      </p:sp>
    </p:spTree>
    <p:extLst>
      <p:ext uri="{BB962C8B-B14F-4D97-AF65-F5344CB8AC3E}">
        <p14:creationId xmlns:p14="http://schemas.microsoft.com/office/powerpoint/2010/main" val="32753030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幻灯片图像占位符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dirty="0"/>
          </a:p>
        </p:txBody>
      </p:sp>
      <p:sp>
        <p:nvSpPr>
          <p:cNvPr id="30724"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ea typeface="宋体" charset="-122"/>
              </a:defRPr>
            </a:lvl1pPr>
            <a:lvl2pPr marL="742950" indent="-285750" eaLnBrk="0" hangingPunct="0">
              <a:spcBef>
                <a:spcPct val="30000"/>
              </a:spcBef>
              <a:defRPr sz="1200">
                <a:solidFill>
                  <a:schemeClr val="tx1"/>
                </a:solidFill>
                <a:latin typeface="Calibri" pitchFamily="34" charset="0"/>
                <a:ea typeface="宋体" charset="-122"/>
              </a:defRPr>
            </a:lvl2pPr>
            <a:lvl3pPr marL="1143000" indent="-228600" eaLnBrk="0" hangingPunct="0">
              <a:spcBef>
                <a:spcPct val="30000"/>
              </a:spcBef>
              <a:defRPr sz="1200">
                <a:solidFill>
                  <a:schemeClr val="tx1"/>
                </a:solidFill>
                <a:latin typeface="Calibri" pitchFamily="34" charset="0"/>
                <a:ea typeface="宋体" charset="-122"/>
              </a:defRPr>
            </a:lvl3pPr>
            <a:lvl4pPr marL="1600200" indent="-228600" eaLnBrk="0" hangingPunct="0">
              <a:spcBef>
                <a:spcPct val="30000"/>
              </a:spcBef>
              <a:defRPr sz="1200">
                <a:solidFill>
                  <a:schemeClr val="tx1"/>
                </a:solidFill>
                <a:latin typeface="Calibri" pitchFamily="34" charset="0"/>
                <a:ea typeface="宋体" charset="-122"/>
              </a:defRPr>
            </a:lvl4pPr>
            <a:lvl5pPr marL="2057400" indent="-228600" eaLnBrk="0" hangingPunct="0">
              <a:spcBef>
                <a:spcPct val="30000"/>
              </a:spcBef>
              <a:defRPr sz="1200">
                <a:solidFill>
                  <a:schemeClr val="tx1"/>
                </a:solidFill>
                <a:latin typeface="Calibri" pitchFamily="34" charset="0"/>
                <a:ea typeface="宋体" charset="-122"/>
              </a:defRPr>
            </a:lvl5pPr>
            <a:lvl6pPr marL="2514600" indent="-228600" eaLnBrk="0" fontAlgn="base" hangingPunct="0">
              <a:spcBef>
                <a:spcPct val="30000"/>
              </a:spcBef>
              <a:spcAft>
                <a:spcPct val="0"/>
              </a:spcAft>
              <a:defRPr sz="1200">
                <a:solidFill>
                  <a:schemeClr val="tx1"/>
                </a:solidFill>
                <a:latin typeface="Calibri" pitchFamily="34" charset="0"/>
                <a:ea typeface="宋体" charset="-122"/>
              </a:defRPr>
            </a:lvl6pPr>
            <a:lvl7pPr marL="2971800" indent="-228600" eaLnBrk="0" fontAlgn="base" hangingPunct="0">
              <a:spcBef>
                <a:spcPct val="30000"/>
              </a:spcBef>
              <a:spcAft>
                <a:spcPct val="0"/>
              </a:spcAft>
              <a:defRPr sz="1200">
                <a:solidFill>
                  <a:schemeClr val="tx1"/>
                </a:solidFill>
                <a:latin typeface="Calibri" pitchFamily="34" charset="0"/>
                <a:ea typeface="宋体" charset="-122"/>
              </a:defRPr>
            </a:lvl7pPr>
            <a:lvl8pPr marL="3429000" indent="-228600" eaLnBrk="0" fontAlgn="base" hangingPunct="0">
              <a:spcBef>
                <a:spcPct val="30000"/>
              </a:spcBef>
              <a:spcAft>
                <a:spcPct val="0"/>
              </a:spcAft>
              <a:defRPr sz="1200">
                <a:solidFill>
                  <a:schemeClr val="tx1"/>
                </a:solidFill>
                <a:latin typeface="Calibri" pitchFamily="34" charset="0"/>
                <a:ea typeface="宋体" charset="-122"/>
              </a:defRPr>
            </a:lvl8pPr>
            <a:lvl9pPr marL="3886200" indent="-228600" eaLnBrk="0" fontAlgn="base" hangingPunct="0">
              <a:spcBef>
                <a:spcPct val="30000"/>
              </a:spcBef>
              <a:spcAft>
                <a:spcPct val="0"/>
              </a:spcAft>
              <a:defRPr sz="1200">
                <a:solidFill>
                  <a:schemeClr val="tx1"/>
                </a:solidFill>
                <a:latin typeface="Calibri" pitchFamily="34" charset="0"/>
                <a:ea typeface="宋体" charset="-122"/>
              </a:defRPr>
            </a:lvl9pPr>
          </a:lstStyle>
          <a:p>
            <a:pPr eaLnBrk="1" hangingPunct="1">
              <a:spcBef>
                <a:spcPct val="0"/>
              </a:spcBef>
            </a:pPr>
            <a:fld id="{8B26E244-C684-4E6B-9543-4E9B747AB38C}" type="slidenum">
              <a:rPr lang="zh-CN" altLang="en-US" smtClean="0">
                <a:latin typeface="Arial" charset="0"/>
              </a:rPr>
              <a:pPr eaLnBrk="1" hangingPunct="1">
                <a:spcBef>
                  <a:spcPct val="0"/>
                </a:spcBef>
              </a:pPr>
              <a:t>21</a:t>
            </a:fld>
            <a:endParaRPr lang="zh-CN" altLang="en-US">
              <a:latin typeface="Arial" charset="0"/>
            </a:endParaRPr>
          </a:p>
        </p:txBody>
      </p:sp>
    </p:spTree>
    <p:extLst>
      <p:ext uri="{BB962C8B-B14F-4D97-AF65-F5344CB8AC3E}">
        <p14:creationId xmlns:p14="http://schemas.microsoft.com/office/powerpoint/2010/main" val="10940711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371600" y="1143000"/>
            <a:ext cx="41148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F6F41629-22EE-4CAE-B859-C05DD3E9B0E7}" type="slidenum">
              <a:rPr lang="zh-CN" altLang="en-US" smtClean="0"/>
              <a:t>22</a:t>
            </a:fld>
            <a:endParaRPr lang="zh-CN" altLang="en-US"/>
          </a:p>
        </p:txBody>
      </p:sp>
    </p:spTree>
    <p:extLst>
      <p:ext uri="{BB962C8B-B14F-4D97-AF65-F5344CB8AC3E}">
        <p14:creationId xmlns:p14="http://schemas.microsoft.com/office/powerpoint/2010/main" val="21071500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371600" y="1143000"/>
            <a:ext cx="41148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F6F41629-22EE-4CAE-B859-C05DD3E9B0E7}" type="slidenum">
              <a:rPr lang="zh-CN" altLang="en-US" smtClean="0"/>
              <a:t>23</a:t>
            </a:fld>
            <a:endParaRPr lang="zh-CN" altLang="en-US"/>
          </a:p>
        </p:txBody>
      </p:sp>
    </p:spTree>
    <p:extLst>
      <p:ext uri="{BB962C8B-B14F-4D97-AF65-F5344CB8AC3E}">
        <p14:creationId xmlns:p14="http://schemas.microsoft.com/office/powerpoint/2010/main" val="148233002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10" name="直角三角形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9" name="标题 8"/>
          <p:cNvSpPr>
            <a:spLocks noGrp="1"/>
          </p:cNvSpPr>
          <p:nvPr>
            <p:ph type="ctrTitle"/>
          </p:nvPr>
        </p:nvSpPr>
        <p:spPr>
          <a:xfrm>
            <a:off x="685800" y="1752603"/>
            <a:ext cx="7772400" cy="1829761"/>
          </a:xfrm>
        </p:spPr>
        <p:txBody>
          <a:bodyPr vert="horz" anchor="b">
            <a:normAutofit/>
            <a:scene3d>
              <a:camera prst="orthographicFront"/>
              <a:lightRig rig="soft" dir="t"/>
            </a:scene3d>
            <a:sp3d prstMaterial="softEdge">
              <a:bevelT w="25400" h="25400"/>
            </a:sp3d>
          </a:bodyPr>
          <a:lstStyle>
            <a:lvl1pPr algn="r">
              <a:defRPr sz="3600" b="1">
                <a:solidFill>
                  <a:schemeClr val="tx2"/>
                </a:solidFill>
                <a:effectLst>
                  <a:outerShdw blurRad="31750" dist="25400" dir="5400000" algn="tl" rotWithShape="0">
                    <a:srgbClr val="000000">
                      <a:alpha val="25000"/>
                    </a:srgbClr>
                  </a:outerShdw>
                </a:effectLst>
              </a:defRPr>
            </a:lvl1pPr>
            <a:extLst/>
          </a:lstStyle>
          <a:p>
            <a:r>
              <a:rPr kumimoji="0" lang="zh-CN" altLang="en-US"/>
              <a:t>单击此处编辑母版标题样式</a:t>
            </a:r>
            <a:endParaRPr kumimoji="0" lang="en-US"/>
          </a:p>
        </p:txBody>
      </p:sp>
      <p:sp>
        <p:nvSpPr>
          <p:cNvPr id="17" name="副标题 16"/>
          <p:cNvSpPr>
            <a:spLocks noGrp="1"/>
          </p:cNvSpPr>
          <p:nvPr>
            <p:ph type="subTitle" idx="1"/>
          </p:nvPr>
        </p:nvSpPr>
        <p:spPr>
          <a:xfrm>
            <a:off x="685800" y="3611607"/>
            <a:ext cx="7772400" cy="1199704"/>
          </a:xfrm>
        </p:spPr>
        <p:txBody>
          <a:bodyPr lIns="45720" rIns="45720"/>
          <a:lstStyle>
            <a:lvl1pPr marL="0" marR="48006" indent="0" algn="r">
              <a:buNone/>
              <a:defRPr>
                <a:solidFill>
                  <a:schemeClr val="tx2"/>
                </a:solidFill>
              </a:defRPr>
            </a:lvl1pPr>
            <a:lvl2pPr marL="342900" indent="0" algn="ctr">
              <a:buNone/>
            </a:lvl2pPr>
            <a:lvl3pPr marL="685800" indent="0" algn="ctr">
              <a:buNone/>
            </a:lvl3pPr>
            <a:lvl4pPr marL="1028700" indent="0" algn="ctr">
              <a:buNone/>
            </a:lvl4pPr>
            <a:lvl5pPr marL="1371600" indent="0" algn="ctr">
              <a:buNone/>
            </a:lvl5pPr>
            <a:lvl6pPr marL="1714500" indent="0" algn="ctr">
              <a:buNone/>
            </a:lvl6pPr>
            <a:lvl7pPr marL="2057400" indent="0" algn="ctr">
              <a:buNone/>
            </a:lvl7pPr>
            <a:lvl8pPr marL="2400300" indent="0" algn="ctr">
              <a:buNone/>
            </a:lvl8pPr>
            <a:lvl9pPr marL="2743200" indent="0" algn="ctr">
              <a:buNone/>
            </a:lvl9pPr>
            <a:extLst/>
          </a:lstStyle>
          <a:p>
            <a:r>
              <a:rPr kumimoji="0" lang="zh-CN" altLang="en-US"/>
              <a:t>单击以编辑母版副标题样式</a:t>
            </a:r>
            <a:endParaRPr kumimoji="0" lang="en-US"/>
          </a:p>
        </p:txBody>
      </p:sp>
      <p:grpSp>
        <p:nvGrpSpPr>
          <p:cNvPr id="2" name="组合 1"/>
          <p:cNvGrpSpPr/>
          <p:nvPr/>
        </p:nvGrpSpPr>
        <p:grpSpPr>
          <a:xfrm>
            <a:off x="-3764" y="4953000"/>
            <a:ext cx="9147765" cy="1912088"/>
            <a:chOff x="-3765" y="4832896"/>
            <a:chExt cx="9147765" cy="2032192"/>
          </a:xfrm>
        </p:grpSpPr>
        <p:sp>
          <p:nvSpPr>
            <p:cNvPr id="7" name="任意多边形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sz="1350"/>
            </a:p>
          </p:txBody>
        </p:sp>
        <p:sp>
          <p:nvSpPr>
            <p:cNvPr id="8" name="任意多边形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sz="1350"/>
            </a:p>
          </p:txBody>
        </p:sp>
        <p:sp>
          <p:nvSpPr>
            <p:cNvPr id="11" name="任意多边形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sz="1350"/>
            </a:p>
          </p:txBody>
        </p:sp>
        <p:cxnSp>
          <p:nvCxnSpPr>
            <p:cNvPr id="12" name="直接连接符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日期占位符 29"/>
          <p:cNvSpPr>
            <a:spLocks noGrp="1"/>
          </p:cNvSpPr>
          <p:nvPr>
            <p:ph type="dt" sz="half" idx="10"/>
          </p:nvPr>
        </p:nvSpPr>
        <p:spPr/>
        <p:txBody>
          <a:bodyPr/>
          <a:lstStyle>
            <a:lvl1pPr>
              <a:defRPr>
                <a:solidFill>
                  <a:srgbClr val="FFFFFF"/>
                </a:solidFill>
              </a:defRPr>
            </a:lvl1pPr>
            <a:extLst/>
          </a:lstStyle>
          <a:p>
            <a:fld id="{0F33928B-D0EE-4DB9-9AD8-A653B85E201D}" type="datetimeFigureOut">
              <a:rPr lang="zh-CN" altLang="en-US" smtClean="0"/>
              <a:t>2025/11/23</a:t>
            </a:fld>
            <a:endParaRPr lang="zh-CN" altLang="en-US"/>
          </a:p>
        </p:txBody>
      </p:sp>
      <p:sp>
        <p:nvSpPr>
          <p:cNvPr id="19" name="页脚占位符 18"/>
          <p:cNvSpPr>
            <a:spLocks noGrp="1"/>
          </p:cNvSpPr>
          <p:nvPr>
            <p:ph type="ftr" sz="quarter" idx="11"/>
          </p:nvPr>
        </p:nvSpPr>
        <p:spPr/>
        <p:txBody>
          <a:bodyPr/>
          <a:lstStyle>
            <a:lvl1pPr>
              <a:defRPr>
                <a:solidFill>
                  <a:schemeClr val="accent1">
                    <a:tint val="20000"/>
                  </a:schemeClr>
                </a:solidFill>
              </a:defRPr>
            </a:lvl1pPr>
            <a:extLst/>
          </a:lstStyle>
          <a:p>
            <a:endParaRPr lang="zh-CN" altLang="en-US"/>
          </a:p>
        </p:txBody>
      </p:sp>
      <p:sp>
        <p:nvSpPr>
          <p:cNvPr id="27" name="灯片编号占位符 26"/>
          <p:cNvSpPr>
            <a:spLocks noGrp="1"/>
          </p:cNvSpPr>
          <p:nvPr>
            <p:ph type="sldNum" sz="quarter" idx="12"/>
          </p:nvPr>
        </p:nvSpPr>
        <p:spPr/>
        <p:txBody>
          <a:bodyPr/>
          <a:lstStyle>
            <a:lvl1pPr>
              <a:defRPr>
                <a:solidFill>
                  <a:srgbClr val="FFFFFF"/>
                </a:solidFill>
              </a:defRPr>
            </a:lvl1pPr>
            <a:extLst/>
          </a:lstStyle>
          <a:p>
            <a:fld id="{54CF2712-CBF9-4BF8-93FF-A56AD2D95F20}" type="slidenum">
              <a:rPr lang="zh-CN" altLang="en-US" smtClean="0"/>
              <a:t>‹#›</a:t>
            </a:fld>
            <a:endParaRPr lang="zh-CN" altLang="en-US"/>
          </a:p>
        </p:txBody>
      </p:sp>
    </p:spTree>
    <p:extLst>
      <p:ext uri="{BB962C8B-B14F-4D97-AF65-F5344CB8AC3E}">
        <p14:creationId xmlns:p14="http://schemas.microsoft.com/office/powerpoint/2010/main" val="28978010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zh-CN" altLang="en-US"/>
              <a:t>单击此处编辑母版标题样式</a:t>
            </a:r>
            <a:endParaRPr kumimoji="0" lang="en-US"/>
          </a:p>
        </p:txBody>
      </p:sp>
      <p:sp>
        <p:nvSpPr>
          <p:cNvPr id="3" name="竖排文字占位符 2"/>
          <p:cNvSpPr>
            <a:spLocks noGrp="1"/>
          </p:cNvSpPr>
          <p:nvPr>
            <p:ph type="body" orient="vert" idx="1"/>
          </p:nvPr>
        </p:nvSpPr>
        <p:spPr>
          <a:xfrm>
            <a:off x="457200" y="1481331"/>
            <a:ext cx="8229600" cy="4386071"/>
          </a:xfrm>
        </p:spPr>
        <p:txBody>
          <a:bodyPr vert="eaVert"/>
          <a:lstStyle/>
          <a:p>
            <a:pPr lvl="0" eaLnBrk="1" latinLnBrk="0" hangingPunct="1"/>
            <a:r>
              <a:rPr lang="zh-CN" altLang="en-US"/>
              <a:t>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4" name="日期占位符 3"/>
          <p:cNvSpPr>
            <a:spLocks noGrp="1"/>
          </p:cNvSpPr>
          <p:nvPr>
            <p:ph type="dt" sz="half" idx="10"/>
          </p:nvPr>
        </p:nvSpPr>
        <p:spPr/>
        <p:txBody>
          <a:bodyPr/>
          <a:lstStyle/>
          <a:p>
            <a:fld id="{0F33928B-D0EE-4DB9-9AD8-A653B85E201D}" type="datetimeFigureOut">
              <a:rPr lang="zh-CN" altLang="en-US" smtClean="0"/>
              <a:t>2025/11/23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4CF2712-CBF9-4BF8-93FF-A56AD2D95F20}" type="slidenum">
              <a:rPr lang="zh-CN" altLang="en-US" smtClean="0"/>
              <a:t>‹#›</a:t>
            </a:fld>
            <a:endParaRPr lang="zh-CN" altLang="en-US"/>
          </a:p>
        </p:txBody>
      </p:sp>
    </p:spTree>
    <p:extLst>
      <p:ext uri="{BB962C8B-B14F-4D97-AF65-F5344CB8AC3E}">
        <p14:creationId xmlns:p14="http://schemas.microsoft.com/office/powerpoint/2010/main" val="25011353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844013" y="274642"/>
            <a:ext cx="1777470" cy="5592761"/>
          </a:xfrm>
        </p:spPr>
        <p:txBody>
          <a:bodyPr vert="eaVert"/>
          <a:lstStyle/>
          <a:p>
            <a:r>
              <a:rPr kumimoji="0" lang="zh-CN" altLang="en-US"/>
              <a:t>单击此处编辑母版标题样式</a:t>
            </a:r>
            <a:endParaRPr kumimoji="0" lang="en-US"/>
          </a:p>
        </p:txBody>
      </p:sp>
      <p:sp>
        <p:nvSpPr>
          <p:cNvPr id="3" name="竖排文字占位符 2"/>
          <p:cNvSpPr>
            <a:spLocks noGrp="1"/>
          </p:cNvSpPr>
          <p:nvPr>
            <p:ph type="body" orient="vert" idx="1"/>
          </p:nvPr>
        </p:nvSpPr>
        <p:spPr>
          <a:xfrm>
            <a:off x="457200" y="274641"/>
            <a:ext cx="6324600" cy="5592760"/>
          </a:xfrm>
        </p:spPr>
        <p:txBody>
          <a:bodyPr vert="eaVert"/>
          <a:lstStyle/>
          <a:p>
            <a:pPr lvl="0" eaLnBrk="1" latinLnBrk="0" hangingPunct="1"/>
            <a:r>
              <a:rPr lang="zh-CN" altLang="en-US"/>
              <a:t>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4" name="日期占位符 3"/>
          <p:cNvSpPr>
            <a:spLocks noGrp="1"/>
          </p:cNvSpPr>
          <p:nvPr>
            <p:ph type="dt" sz="half" idx="10"/>
          </p:nvPr>
        </p:nvSpPr>
        <p:spPr/>
        <p:txBody>
          <a:bodyPr/>
          <a:lstStyle/>
          <a:p>
            <a:fld id="{0F33928B-D0EE-4DB9-9AD8-A653B85E201D}" type="datetimeFigureOut">
              <a:rPr lang="zh-CN" altLang="en-US" smtClean="0"/>
              <a:t>2025/11/23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4CF2712-CBF9-4BF8-93FF-A56AD2D95F20}" type="slidenum">
              <a:rPr lang="zh-CN" altLang="en-US" smtClean="0"/>
              <a:t>‹#›</a:t>
            </a:fld>
            <a:endParaRPr lang="zh-CN" altLang="en-US"/>
          </a:p>
        </p:txBody>
      </p:sp>
    </p:spTree>
    <p:extLst>
      <p:ext uri="{BB962C8B-B14F-4D97-AF65-F5344CB8AC3E}">
        <p14:creationId xmlns:p14="http://schemas.microsoft.com/office/powerpoint/2010/main" val="28881426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12" name="Content Placeholder 2"/>
          <p:cNvSpPr>
            <a:spLocks noGrp="1"/>
          </p:cNvSpPr>
          <p:nvPr>
            <p:ph sz="quarter" idx="13"/>
          </p:nvPr>
        </p:nvSpPr>
        <p:spPr>
          <a:xfrm>
            <a:off x="685330" y="2367093"/>
            <a:ext cx="7772870" cy="3424107"/>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0F33928B-D0EE-4DB9-9AD8-A653B85E201D}" type="datetimeFigureOut">
              <a:rPr lang="zh-CN" altLang="en-US" smtClean="0"/>
              <a:t>2025/11/23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4CF2712-CBF9-4BF8-93FF-A56AD2D95F20}" type="slidenum">
              <a:rPr lang="zh-CN" altLang="en-US" smtClean="0"/>
              <a:t>‹#›</a:t>
            </a:fld>
            <a:endParaRPr lang="zh-CN" altLang="en-US"/>
          </a:p>
        </p:txBody>
      </p:sp>
    </p:spTree>
    <p:extLst>
      <p:ext uri="{BB962C8B-B14F-4D97-AF65-F5344CB8AC3E}">
        <p14:creationId xmlns:p14="http://schemas.microsoft.com/office/powerpoint/2010/main" val="21440691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cSld name="1_两栏内容">
    <p:spTree>
      <p:nvGrpSpPr>
        <p:cNvPr id="1" name=""/>
        <p:cNvGrpSpPr/>
        <p:nvPr/>
      </p:nvGrpSpPr>
      <p:grpSpPr>
        <a:xfrm>
          <a:off x="0" y="0"/>
          <a:ext cx="0" cy="0"/>
          <a:chOff x="0" y="0"/>
          <a:chExt cx="0" cy="0"/>
        </a:xfrm>
      </p:grpSpPr>
      <p:sp>
        <p:nvSpPr>
          <p:cNvPr id="14" name="Title 1"/>
          <p:cNvSpPr>
            <a:spLocks noGrp="1"/>
          </p:cNvSpPr>
          <p:nvPr>
            <p:ph type="title"/>
          </p:nvPr>
        </p:nvSpPr>
        <p:spPr>
          <a:xfrm>
            <a:off x="685332" y="618518"/>
            <a:ext cx="7773338" cy="1596177"/>
          </a:xfrm>
        </p:spPr>
        <p:txBody>
          <a:bodyPr/>
          <a:lstStyle/>
          <a:p>
            <a:r>
              <a:rPr lang="zh-CN" altLang="en-US"/>
              <a:t>单击此处编辑母版标题样式</a:t>
            </a:r>
            <a:endParaRPr lang="en-US" dirty="0"/>
          </a:p>
        </p:txBody>
      </p:sp>
      <p:sp>
        <p:nvSpPr>
          <p:cNvPr id="12" name="Content Placeholder 2"/>
          <p:cNvSpPr>
            <a:spLocks noGrp="1"/>
          </p:cNvSpPr>
          <p:nvPr>
            <p:ph sz="quarter" idx="13"/>
          </p:nvPr>
        </p:nvSpPr>
        <p:spPr>
          <a:xfrm>
            <a:off x="685330" y="2367093"/>
            <a:ext cx="3829520" cy="3424107"/>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13" name="Content Placeholder 3"/>
          <p:cNvSpPr>
            <a:spLocks noGrp="1"/>
          </p:cNvSpPr>
          <p:nvPr>
            <p:ph sz="quarter" idx="14"/>
          </p:nvPr>
        </p:nvSpPr>
        <p:spPr>
          <a:xfrm>
            <a:off x="4629150" y="2367093"/>
            <a:ext cx="3829050" cy="3424107"/>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0F33928B-D0EE-4DB9-9AD8-A653B85E201D}" type="datetimeFigureOut">
              <a:rPr lang="zh-CN" altLang="en-US" smtClean="0"/>
              <a:t>2025/11/23</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54CF2712-CBF9-4BF8-93FF-A56AD2D95F20}" type="slidenum">
              <a:rPr lang="zh-CN" altLang="en-US" smtClean="0"/>
              <a:t>‹#›</a:t>
            </a:fld>
            <a:endParaRPr lang="zh-CN" altLang="en-US"/>
          </a:p>
        </p:txBody>
      </p:sp>
    </p:spTree>
    <p:extLst>
      <p:ext uri="{BB962C8B-B14F-4D97-AF65-F5344CB8AC3E}">
        <p14:creationId xmlns:p14="http://schemas.microsoft.com/office/powerpoint/2010/main" val="7131792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TwoObj">
  <p:cSld name="标题，文本与两项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7813"/>
            <a:ext cx="8229600" cy="1143000"/>
          </a:xfrm>
        </p:spPr>
        <p:txBody>
          <a:bodyPr/>
          <a:lstStyle/>
          <a:p>
            <a:r>
              <a:rPr lang="zh-CN" altLang="en-US"/>
              <a:t>单击此处编辑母版标题样式</a:t>
            </a:r>
          </a:p>
        </p:txBody>
      </p:sp>
      <p:sp>
        <p:nvSpPr>
          <p:cNvPr id="3" name="文本占位符 2"/>
          <p:cNvSpPr>
            <a:spLocks noGrp="1"/>
          </p:cNvSpPr>
          <p:nvPr>
            <p:ph type="body" sz="half" idx="1"/>
          </p:nvPr>
        </p:nvSpPr>
        <p:spPr>
          <a:xfrm>
            <a:off x="457200" y="1600200"/>
            <a:ext cx="4038600" cy="4530725"/>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quarter" idx="2"/>
          </p:nvPr>
        </p:nvSpPr>
        <p:spPr>
          <a:xfrm>
            <a:off x="4648200" y="1600200"/>
            <a:ext cx="4038600" cy="2189163"/>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内容占位符 4"/>
          <p:cNvSpPr>
            <a:spLocks noGrp="1"/>
          </p:cNvSpPr>
          <p:nvPr>
            <p:ph sz="quarter" idx="3"/>
          </p:nvPr>
        </p:nvSpPr>
        <p:spPr>
          <a:xfrm>
            <a:off x="4648200" y="3941763"/>
            <a:ext cx="4038600" cy="2189162"/>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日期占位符 5"/>
          <p:cNvSpPr>
            <a:spLocks noGrp="1"/>
          </p:cNvSpPr>
          <p:nvPr>
            <p:ph type="dt" sz="half" idx="10"/>
          </p:nvPr>
        </p:nvSpPr>
        <p:spPr/>
        <p:txBody>
          <a:bodyPr/>
          <a:lstStyle>
            <a:lvl1pPr>
              <a:defRPr/>
            </a:lvl1pPr>
          </a:lstStyle>
          <a:p>
            <a:pPr>
              <a:defRPr/>
            </a:pPr>
            <a:endParaRPr lang="en-US" altLang="zh-CN"/>
          </a:p>
        </p:txBody>
      </p:sp>
      <p:sp>
        <p:nvSpPr>
          <p:cNvPr id="7" name="页脚占位符 6"/>
          <p:cNvSpPr>
            <a:spLocks noGrp="1"/>
          </p:cNvSpPr>
          <p:nvPr>
            <p:ph type="ftr" sz="quarter" idx="11"/>
          </p:nvPr>
        </p:nvSpPr>
        <p:spPr/>
        <p:txBody>
          <a:bodyPr/>
          <a:lstStyle>
            <a:lvl1pPr>
              <a:defRPr/>
            </a:lvl1pPr>
          </a:lstStyle>
          <a:p>
            <a:pPr>
              <a:defRPr/>
            </a:pPr>
            <a:endParaRPr lang="en-US" altLang="zh-CN"/>
          </a:p>
        </p:txBody>
      </p:sp>
      <p:sp>
        <p:nvSpPr>
          <p:cNvPr id="8" name="灯片编号占位符 7"/>
          <p:cNvSpPr>
            <a:spLocks noGrp="1"/>
          </p:cNvSpPr>
          <p:nvPr>
            <p:ph type="sldNum" sz="quarter" idx="12"/>
          </p:nvPr>
        </p:nvSpPr>
        <p:spPr/>
        <p:txBody>
          <a:bodyPr/>
          <a:lstStyle>
            <a:lvl1pPr>
              <a:defRPr/>
            </a:lvl1pPr>
          </a:lstStyle>
          <a:p>
            <a:pPr>
              <a:defRPr/>
            </a:pPr>
            <a:fld id="{9CA06284-CADF-4F4F-BA0E-79756E9079FF}" type="slidenum">
              <a:rPr lang="en-US" altLang="zh-CN"/>
              <a:pPr>
                <a:defRPr/>
              </a:pPr>
              <a:t>‹#›</a:t>
            </a:fld>
            <a:endParaRPr lang="en-US" altLang="zh-CN"/>
          </a:p>
        </p:txBody>
      </p:sp>
    </p:spTree>
    <p:extLst>
      <p:ext uri="{BB962C8B-B14F-4D97-AF65-F5344CB8AC3E}">
        <p14:creationId xmlns:p14="http://schemas.microsoft.com/office/powerpoint/2010/main" val="579060912"/>
      </p:ext>
    </p:extLst>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3" name="内容占位符 2"/>
          <p:cNvSpPr>
            <a:spLocks noGrp="1"/>
          </p:cNvSpPr>
          <p:nvPr>
            <p:ph idx="1"/>
          </p:nvPr>
        </p:nvSpPr>
        <p:spPr/>
        <p:txBody>
          <a:bodyPr/>
          <a:lstStyle/>
          <a:p>
            <a:pPr lvl="0" eaLnBrk="1" latinLnBrk="0" hangingPunct="1"/>
            <a:r>
              <a:rPr lang="zh-CN" altLang="en-US"/>
              <a:t>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4" name="日期占位符 3"/>
          <p:cNvSpPr>
            <a:spLocks noGrp="1"/>
          </p:cNvSpPr>
          <p:nvPr>
            <p:ph type="dt" sz="half" idx="10"/>
          </p:nvPr>
        </p:nvSpPr>
        <p:spPr/>
        <p:txBody>
          <a:bodyPr/>
          <a:lstStyle/>
          <a:p>
            <a:fld id="{0F33928B-D0EE-4DB9-9AD8-A653B85E201D}" type="datetimeFigureOut">
              <a:rPr lang="zh-CN" altLang="en-US" smtClean="0"/>
              <a:t>2025/11/23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4CF2712-CBF9-4BF8-93FF-A56AD2D95F20}" type="slidenum">
              <a:rPr lang="zh-CN" altLang="en-US" smtClean="0"/>
              <a:t>‹#›</a:t>
            </a:fld>
            <a:endParaRPr lang="zh-CN" altLang="en-US"/>
          </a:p>
        </p:txBody>
      </p:sp>
      <p:sp>
        <p:nvSpPr>
          <p:cNvPr id="7" name="标题 6"/>
          <p:cNvSpPr>
            <a:spLocks noGrp="1"/>
          </p:cNvSpPr>
          <p:nvPr>
            <p:ph type="title"/>
          </p:nvPr>
        </p:nvSpPr>
        <p:spPr/>
        <p:txBody>
          <a:bodyPr rtlCol="0"/>
          <a:lstStyle/>
          <a:p>
            <a:r>
              <a:rPr kumimoji="0" lang="zh-CN" altLang="en-US"/>
              <a:t>单击此处编辑母版标题样式</a:t>
            </a:r>
            <a:endParaRPr kumimoji="0" lang="en-US"/>
          </a:p>
        </p:txBody>
      </p:sp>
    </p:spTree>
    <p:extLst>
      <p:ext uri="{BB962C8B-B14F-4D97-AF65-F5344CB8AC3E}">
        <p14:creationId xmlns:p14="http://schemas.microsoft.com/office/powerpoint/2010/main" val="28598105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bg>
      <p:bgRef idx="1002">
        <a:schemeClr val="bg1"/>
      </p:bgRef>
    </p:bg>
    <p:spTree>
      <p:nvGrpSpPr>
        <p:cNvPr id="1" name=""/>
        <p:cNvGrpSpPr/>
        <p:nvPr/>
      </p:nvGrpSpPr>
      <p:grpSpPr>
        <a:xfrm>
          <a:off x="0" y="0"/>
          <a:ext cx="0" cy="0"/>
          <a:chOff x="0" y="0"/>
          <a:chExt cx="0" cy="0"/>
        </a:xfrm>
      </p:grpSpPr>
      <p:sp>
        <p:nvSpPr>
          <p:cNvPr id="2" name="标题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3600" b="1" cap="none" baseline="0">
                <a:effectLst>
                  <a:outerShdw blurRad="31750" dist="25400" dir="5400000" algn="tl" rotWithShape="0">
                    <a:srgbClr val="000000">
                      <a:alpha val="25000"/>
                    </a:srgbClr>
                  </a:outerShdw>
                </a:effectLst>
              </a:defRPr>
            </a:lvl1pPr>
            <a:extLst/>
          </a:lstStyle>
          <a:p>
            <a:r>
              <a:rPr kumimoji="0" lang="zh-CN" altLang="en-US"/>
              <a:t>单击此处编辑母版标题样式</a:t>
            </a:r>
            <a:endParaRPr kumimoji="0" lang="en-US"/>
          </a:p>
        </p:txBody>
      </p:sp>
      <p:sp>
        <p:nvSpPr>
          <p:cNvPr id="3" name="文本占位符 2"/>
          <p:cNvSpPr>
            <a:spLocks noGrp="1"/>
          </p:cNvSpPr>
          <p:nvPr>
            <p:ph type="body" idx="1"/>
          </p:nvPr>
        </p:nvSpPr>
        <p:spPr>
          <a:xfrm>
            <a:off x="3922713" y="2931712"/>
            <a:ext cx="4572000" cy="1454888"/>
          </a:xfrm>
        </p:spPr>
        <p:txBody>
          <a:bodyPr lIns="91440" rIns="91440" anchor="t"/>
          <a:lstStyle>
            <a:lvl1pPr marL="0" indent="0" algn="l">
              <a:buNone/>
              <a:defRPr sz="1725">
                <a:solidFill>
                  <a:schemeClr val="tx1"/>
                </a:solidFill>
              </a:defRPr>
            </a:lvl1pPr>
            <a:lvl2pPr>
              <a:buNone/>
              <a:defRPr sz="1350">
                <a:solidFill>
                  <a:schemeClr val="tx1">
                    <a:tint val="75000"/>
                  </a:schemeClr>
                </a:solidFill>
              </a:defRPr>
            </a:lvl2pPr>
            <a:lvl3pPr>
              <a:buNone/>
              <a:defRPr sz="1200">
                <a:solidFill>
                  <a:schemeClr val="tx1">
                    <a:tint val="75000"/>
                  </a:schemeClr>
                </a:solidFill>
              </a:defRPr>
            </a:lvl3pPr>
            <a:lvl4pPr>
              <a:buNone/>
              <a:defRPr sz="1050">
                <a:solidFill>
                  <a:schemeClr val="tx1">
                    <a:tint val="75000"/>
                  </a:schemeClr>
                </a:solidFill>
              </a:defRPr>
            </a:lvl4pPr>
            <a:lvl5pPr>
              <a:buNone/>
              <a:defRPr sz="1050">
                <a:solidFill>
                  <a:schemeClr val="tx1">
                    <a:tint val="75000"/>
                  </a:schemeClr>
                </a:solidFill>
              </a:defRPr>
            </a:lvl5pPr>
            <a:extLst/>
          </a:lstStyle>
          <a:p>
            <a:pPr lvl="0" eaLnBrk="1" latinLnBrk="0" hangingPunct="1"/>
            <a:r>
              <a:rPr kumimoji="0" lang="zh-CN" altLang="en-US"/>
              <a:t>编辑母版文本样式</a:t>
            </a:r>
          </a:p>
        </p:txBody>
      </p:sp>
      <p:sp>
        <p:nvSpPr>
          <p:cNvPr id="4" name="日期占位符 3"/>
          <p:cNvSpPr>
            <a:spLocks noGrp="1"/>
          </p:cNvSpPr>
          <p:nvPr>
            <p:ph type="dt" sz="half" idx="10"/>
          </p:nvPr>
        </p:nvSpPr>
        <p:spPr/>
        <p:txBody>
          <a:bodyPr/>
          <a:lstStyle/>
          <a:p>
            <a:fld id="{0F33928B-D0EE-4DB9-9AD8-A653B85E201D}" type="datetimeFigureOut">
              <a:rPr lang="zh-CN" altLang="en-US" smtClean="0"/>
              <a:t>2025/11/23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4CF2712-CBF9-4BF8-93FF-A56AD2D95F20}" type="slidenum">
              <a:rPr lang="zh-CN" altLang="en-US" smtClean="0"/>
              <a:t>‹#›</a:t>
            </a:fld>
            <a:endParaRPr lang="zh-CN" altLang="en-US"/>
          </a:p>
        </p:txBody>
      </p:sp>
      <p:sp>
        <p:nvSpPr>
          <p:cNvPr id="7" name="燕尾形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sz="1350"/>
          </a:p>
        </p:txBody>
      </p:sp>
      <p:sp>
        <p:nvSpPr>
          <p:cNvPr id="8" name="燕尾形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sz="1350"/>
          </a:p>
        </p:txBody>
      </p:sp>
    </p:spTree>
    <p:extLst>
      <p:ext uri="{BB962C8B-B14F-4D97-AF65-F5344CB8AC3E}">
        <p14:creationId xmlns:p14="http://schemas.microsoft.com/office/powerpoint/2010/main" val="2543777384"/>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bg>
      <p:bgRef idx="1002">
        <a:schemeClr val="bg1"/>
      </p:bgRef>
    </p:bg>
    <p:spTree>
      <p:nvGrpSpPr>
        <p:cNvPr id="1" name=""/>
        <p:cNvGrpSpPr/>
        <p:nvPr/>
      </p:nvGrpSpPr>
      <p:grpSpPr>
        <a:xfrm>
          <a:off x="0" y="0"/>
          <a:ext cx="0" cy="0"/>
          <a:chOff x="0" y="0"/>
          <a:chExt cx="0" cy="0"/>
        </a:xfrm>
      </p:grpSpPr>
      <p:sp>
        <p:nvSpPr>
          <p:cNvPr id="3" name="内容占位符 2"/>
          <p:cNvSpPr>
            <a:spLocks noGrp="1"/>
          </p:cNvSpPr>
          <p:nvPr>
            <p:ph sz="half" idx="1"/>
          </p:nvPr>
        </p:nvSpPr>
        <p:spPr>
          <a:xfrm>
            <a:off x="457200" y="1481330"/>
            <a:ext cx="4038600" cy="4525963"/>
          </a:xfrm>
        </p:spPr>
        <p:txBody>
          <a:bodyPr/>
          <a:lstStyle>
            <a:lvl1pPr>
              <a:defRPr sz="2100"/>
            </a:lvl1pPr>
            <a:lvl2pPr>
              <a:defRPr sz="1800"/>
            </a:lvl2pPr>
            <a:lvl3pPr>
              <a:defRPr sz="1500"/>
            </a:lvl3pPr>
            <a:lvl4pPr>
              <a:defRPr sz="1350"/>
            </a:lvl4pPr>
            <a:lvl5pPr>
              <a:defRPr sz="1350"/>
            </a:lvl5pPr>
            <a:extLst/>
          </a:lstStyle>
          <a:p>
            <a:pPr lvl="0" eaLnBrk="1" latinLnBrk="0" hangingPunct="1"/>
            <a:r>
              <a:rPr lang="zh-CN" altLang="en-US"/>
              <a:t>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4" name="内容占位符 3"/>
          <p:cNvSpPr>
            <a:spLocks noGrp="1"/>
          </p:cNvSpPr>
          <p:nvPr>
            <p:ph sz="half" idx="2"/>
          </p:nvPr>
        </p:nvSpPr>
        <p:spPr>
          <a:xfrm>
            <a:off x="4648200" y="1481330"/>
            <a:ext cx="4038600" cy="4525963"/>
          </a:xfrm>
        </p:spPr>
        <p:txBody>
          <a:bodyPr/>
          <a:lstStyle>
            <a:lvl1pPr>
              <a:defRPr sz="2100"/>
            </a:lvl1pPr>
            <a:lvl2pPr>
              <a:defRPr sz="1800"/>
            </a:lvl2pPr>
            <a:lvl3pPr>
              <a:defRPr sz="1500"/>
            </a:lvl3pPr>
            <a:lvl4pPr>
              <a:defRPr sz="1350"/>
            </a:lvl4pPr>
            <a:lvl5pPr>
              <a:defRPr sz="1350"/>
            </a:lvl5pPr>
            <a:extLst/>
          </a:lstStyle>
          <a:p>
            <a:pPr lvl="0" eaLnBrk="1" latinLnBrk="0" hangingPunct="1"/>
            <a:r>
              <a:rPr lang="zh-CN" altLang="en-US"/>
              <a:t>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5" name="日期占位符 4"/>
          <p:cNvSpPr>
            <a:spLocks noGrp="1"/>
          </p:cNvSpPr>
          <p:nvPr>
            <p:ph type="dt" sz="half" idx="10"/>
          </p:nvPr>
        </p:nvSpPr>
        <p:spPr/>
        <p:txBody>
          <a:bodyPr/>
          <a:lstStyle/>
          <a:p>
            <a:fld id="{0F33928B-D0EE-4DB9-9AD8-A653B85E201D}" type="datetimeFigureOut">
              <a:rPr lang="zh-CN" altLang="en-US" smtClean="0"/>
              <a:t>2025/11/23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4CF2712-CBF9-4BF8-93FF-A56AD2D95F20}" type="slidenum">
              <a:rPr lang="zh-CN" altLang="en-US" smtClean="0"/>
              <a:t>‹#›</a:t>
            </a:fld>
            <a:endParaRPr lang="zh-CN" altLang="en-US"/>
          </a:p>
        </p:txBody>
      </p:sp>
      <p:sp>
        <p:nvSpPr>
          <p:cNvPr id="8" name="标题 7"/>
          <p:cNvSpPr>
            <a:spLocks noGrp="1"/>
          </p:cNvSpPr>
          <p:nvPr>
            <p:ph type="title"/>
          </p:nvPr>
        </p:nvSpPr>
        <p:spPr/>
        <p:txBody>
          <a:bodyPr rtlCol="0"/>
          <a:lstStyle/>
          <a:p>
            <a:r>
              <a:rPr kumimoji="0" lang="zh-CN" altLang="en-US"/>
              <a:t>单击此处编辑母版标题样式</a:t>
            </a:r>
            <a:endParaRPr kumimoji="0" lang="en-US"/>
          </a:p>
        </p:txBody>
      </p:sp>
    </p:spTree>
    <p:extLst>
      <p:ext uri="{BB962C8B-B14F-4D97-AF65-F5344CB8AC3E}">
        <p14:creationId xmlns:p14="http://schemas.microsoft.com/office/powerpoint/2010/main" val="1800433194"/>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较">
    <p:bg>
      <p:bgRef idx="1003">
        <a:schemeClr val="bg1"/>
      </p:bgRef>
    </p:bg>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8229600" cy="1143000"/>
          </a:xfrm>
        </p:spPr>
        <p:txBody>
          <a:bodyPr anchor="ctr"/>
          <a:lstStyle>
            <a:lvl1pPr>
              <a:defRPr/>
            </a:lvl1pPr>
            <a:extLst/>
          </a:lstStyle>
          <a:p>
            <a:r>
              <a:rPr kumimoji="0" lang="zh-CN" altLang="en-US"/>
              <a:t>单击此处编辑母版标题样式</a:t>
            </a:r>
            <a:endParaRPr kumimoji="0" lang="en-US"/>
          </a:p>
        </p:txBody>
      </p:sp>
      <p:sp>
        <p:nvSpPr>
          <p:cNvPr id="3" name="文本占位符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1800" b="0">
                <a:solidFill>
                  <a:schemeClr val="bg1"/>
                </a:solidFill>
              </a:defRPr>
            </a:lvl1pPr>
            <a:lvl2pPr>
              <a:buNone/>
              <a:defRPr sz="1500" b="1"/>
            </a:lvl2pPr>
            <a:lvl3pPr>
              <a:buNone/>
              <a:defRPr sz="1350" b="1"/>
            </a:lvl3pPr>
            <a:lvl4pPr>
              <a:buNone/>
              <a:defRPr sz="1200" b="1"/>
            </a:lvl4pPr>
            <a:lvl5pPr>
              <a:buNone/>
              <a:defRPr sz="1200" b="1"/>
            </a:lvl5pPr>
            <a:extLst/>
          </a:lstStyle>
          <a:p>
            <a:pPr lvl="0" eaLnBrk="1" latinLnBrk="0" hangingPunct="1"/>
            <a:r>
              <a:rPr kumimoji="0" lang="zh-CN" altLang="en-US"/>
              <a:t>编辑母版文本样式</a:t>
            </a:r>
          </a:p>
        </p:txBody>
      </p:sp>
      <p:sp>
        <p:nvSpPr>
          <p:cNvPr id="4" name="文本占位符 3"/>
          <p:cNvSpPr>
            <a:spLocks noGrp="1"/>
          </p:cNvSpPr>
          <p:nvPr>
            <p:ph type="body" sz="half" idx="3"/>
          </p:nvPr>
        </p:nvSpPr>
        <p:spPr>
          <a:xfrm>
            <a:off x="4645027" y="5410200"/>
            <a:ext cx="4041775" cy="762000"/>
          </a:xfrm>
          <a:solidFill>
            <a:schemeClr val="accent1"/>
          </a:solidFill>
          <a:ln w="9652">
            <a:solidFill>
              <a:schemeClr val="accent1"/>
            </a:solidFill>
            <a:miter lim="800000"/>
          </a:ln>
        </p:spPr>
        <p:txBody>
          <a:bodyPr lIns="182880" anchor="ctr"/>
          <a:lstStyle>
            <a:lvl1pPr marL="0" indent="0">
              <a:buNone/>
              <a:defRPr sz="1800" b="0">
                <a:solidFill>
                  <a:schemeClr val="bg1"/>
                </a:solidFill>
              </a:defRPr>
            </a:lvl1pPr>
            <a:lvl2pPr>
              <a:buNone/>
              <a:defRPr sz="1500" b="1"/>
            </a:lvl2pPr>
            <a:lvl3pPr>
              <a:buNone/>
              <a:defRPr sz="1350" b="1"/>
            </a:lvl3pPr>
            <a:lvl4pPr>
              <a:buNone/>
              <a:defRPr sz="1200" b="1"/>
            </a:lvl4pPr>
            <a:lvl5pPr>
              <a:buNone/>
              <a:defRPr sz="1200" b="1"/>
            </a:lvl5pPr>
            <a:extLst/>
          </a:lstStyle>
          <a:p>
            <a:pPr lvl="0" eaLnBrk="1" latinLnBrk="0" hangingPunct="1"/>
            <a:r>
              <a:rPr kumimoji="0" lang="zh-CN" altLang="en-US"/>
              <a:t>编辑母版文本样式</a:t>
            </a:r>
          </a:p>
        </p:txBody>
      </p:sp>
      <p:sp>
        <p:nvSpPr>
          <p:cNvPr id="5" name="内容占位符 4"/>
          <p:cNvSpPr>
            <a:spLocks noGrp="1"/>
          </p:cNvSpPr>
          <p:nvPr>
            <p:ph sz="quarter" idx="2"/>
          </p:nvPr>
        </p:nvSpPr>
        <p:spPr>
          <a:xfrm>
            <a:off x="457200" y="1444296"/>
            <a:ext cx="4040188" cy="3941763"/>
          </a:xfrm>
          <a:ln>
            <a:noFill/>
            <a:prstDash val="sysDash"/>
            <a:miter lim="800000"/>
          </a:ln>
        </p:spPr>
        <p:txBody>
          <a:bodyPr/>
          <a:lstStyle>
            <a:lvl1pPr>
              <a:defRPr sz="1800"/>
            </a:lvl1pPr>
            <a:lvl2pPr>
              <a:defRPr sz="1500"/>
            </a:lvl2pPr>
            <a:lvl3pPr>
              <a:defRPr sz="1350"/>
            </a:lvl3pPr>
            <a:lvl4pPr>
              <a:defRPr sz="1200"/>
            </a:lvl4pPr>
            <a:lvl5pPr>
              <a:defRPr sz="1200"/>
            </a:lvl5pPr>
            <a:extLst/>
          </a:lstStyle>
          <a:p>
            <a:pPr lvl="0" eaLnBrk="1" latinLnBrk="0" hangingPunct="1"/>
            <a:r>
              <a:rPr lang="zh-CN" altLang="en-US"/>
              <a:t>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6" name="内容占位符 5"/>
          <p:cNvSpPr>
            <a:spLocks noGrp="1"/>
          </p:cNvSpPr>
          <p:nvPr>
            <p:ph sz="quarter" idx="4"/>
          </p:nvPr>
        </p:nvSpPr>
        <p:spPr>
          <a:xfrm>
            <a:off x="4645026" y="1444296"/>
            <a:ext cx="4041775" cy="3941763"/>
          </a:xfrm>
          <a:ln>
            <a:noFill/>
            <a:prstDash val="sysDash"/>
            <a:miter lim="800000"/>
          </a:ln>
        </p:spPr>
        <p:txBody>
          <a:bodyPr/>
          <a:lstStyle>
            <a:lvl1pPr>
              <a:spcBef>
                <a:spcPts val="0"/>
              </a:spcBef>
              <a:defRPr sz="1800"/>
            </a:lvl1pPr>
            <a:lvl2pPr>
              <a:defRPr sz="1500"/>
            </a:lvl2pPr>
            <a:lvl3pPr>
              <a:defRPr sz="1350"/>
            </a:lvl3pPr>
            <a:lvl4pPr>
              <a:defRPr sz="1200"/>
            </a:lvl4pPr>
            <a:lvl5pPr>
              <a:defRPr sz="1200"/>
            </a:lvl5pPr>
            <a:extLst/>
          </a:lstStyle>
          <a:p>
            <a:pPr lvl="0" eaLnBrk="1" latinLnBrk="0" hangingPunct="1"/>
            <a:r>
              <a:rPr lang="zh-CN" altLang="en-US"/>
              <a:t>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7" name="日期占位符 6"/>
          <p:cNvSpPr>
            <a:spLocks noGrp="1"/>
          </p:cNvSpPr>
          <p:nvPr>
            <p:ph type="dt" sz="half" idx="10"/>
          </p:nvPr>
        </p:nvSpPr>
        <p:spPr/>
        <p:txBody>
          <a:bodyPr/>
          <a:lstStyle/>
          <a:p>
            <a:fld id="{0F33928B-D0EE-4DB9-9AD8-A653B85E201D}" type="datetimeFigureOut">
              <a:rPr lang="zh-CN" altLang="en-US" smtClean="0"/>
              <a:t>2025/11/23</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4CF2712-CBF9-4BF8-93FF-A56AD2D95F20}" type="slidenum">
              <a:rPr lang="zh-CN" altLang="en-US" smtClean="0"/>
              <a:t>‹#›</a:t>
            </a:fld>
            <a:endParaRPr lang="zh-CN" altLang="en-US"/>
          </a:p>
        </p:txBody>
      </p:sp>
    </p:spTree>
    <p:extLst>
      <p:ext uri="{BB962C8B-B14F-4D97-AF65-F5344CB8AC3E}">
        <p14:creationId xmlns:p14="http://schemas.microsoft.com/office/powerpoint/2010/main" val="584492541"/>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bg>
      <p:bgRef idx="1002">
        <a:schemeClr val="bg1"/>
      </p:bgRef>
    </p:bg>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0F33928B-D0EE-4DB9-9AD8-A653B85E201D}" type="datetimeFigureOut">
              <a:rPr lang="zh-CN" altLang="en-US" smtClean="0"/>
              <a:t>2025/11/23</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4CF2712-CBF9-4BF8-93FF-A56AD2D95F20}" type="slidenum">
              <a:rPr lang="zh-CN" altLang="en-US" smtClean="0"/>
              <a:t>‹#›</a:t>
            </a:fld>
            <a:endParaRPr lang="zh-CN" altLang="en-US"/>
          </a:p>
        </p:txBody>
      </p:sp>
      <p:sp>
        <p:nvSpPr>
          <p:cNvPr id="6" name="标题 5"/>
          <p:cNvSpPr>
            <a:spLocks noGrp="1"/>
          </p:cNvSpPr>
          <p:nvPr>
            <p:ph type="title"/>
          </p:nvPr>
        </p:nvSpPr>
        <p:spPr/>
        <p:txBody>
          <a:bodyPr rtlCol="0"/>
          <a:lstStyle/>
          <a:p>
            <a:r>
              <a:rPr kumimoji="0" lang="zh-CN" altLang="en-US"/>
              <a:t>单击此处编辑母版标题样式</a:t>
            </a:r>
            <a:endParaRPr kumimoji="0" lang="en-US"/>
          </a:p>
        </p:txBody>
      </p:sp>
    </p:spTree>
    <p:extLst>
      <p:ext uri="{BB962C8B-B14F-4D97-AF65-F5344CB8AC3E}">
        <p14:creationId xmlns:p14="http://schemas.microsoft.com/office/powerpoint/2010/main" val="988205249"/>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0F33928B-D0EE-4DB9-9AD8-A653B85E201D}" type="datetimeFigureOut">
              <a:rPr lang="zh-CN" altLang="en-US" smtClean="0"/>
              <a:t>2025/11/23</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4CF2712-CBF9-4BF8-93FF-A56AD2D95F20}" type="slidenum">
              <a:rPr lang="zh-CN" altLang="en-US" smtClean="0"/>
              <a:t>‹#›</a:t>
            </a:fld>
            <a:endParaRPr lang="zh-CN" altLang="en-US"/>
          </a:p>
        </p:txBody>
      </p:sp>
    </p:spTree>
    <p:extLst>
      <p:ext uri="{BB962C8B-B14F-4D97-AF65-F5344CB8AC3E}">
        <p14:creationId xmlns:p14="http://schemas.microsoft.com/office/powerpoint/2010/main" val="4429285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内容与标题">
    <p:bg>
      <p:bgRef idx="1003">
        <a:schemeClr val="bg1"/>
      </p:bgRef>
    </p:bg>
    <p:spTree>
      <p:nvGrpSpPr>
        <p:cNvPr id="1" name=""/>
        <p:cNvGrpSpPr/>
        <p:nvPr/>
      </p:nvGrpSpPr>
      <p:grpSpPr>
        <a:xfrm>
          <a:off x="0" y="0"/>
          <a:ext cx="0" cy="0"/>
          <a:chOff x="0" y="0"/>
          <a:chExt cx="0" cy="0"/>
        </a:xfrm>
      </p:grpSpPr>
      <p:sp>
        <p:nvSpPr>
          <p:cNvPr id="2" name="标题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1875" b="0">
                <a:solidFill>
                  <a:schemeClr val="accent1"/>
                </a:solidFill>
                <a:effectLst/>
              </a:defRPr>
            </a:lvl1pPr>
            <a:extLst/>
          </a:lstStyle>
          <a:p>
            <a:r>
              <a:rPr kumimoji="0" lang="zh-CN" altLang="en-US"/>
              <a:t>单击此处编辑母版标题样式</a:t>
            </a:r>
            <a:endParaRPr kumimoji="0" lang="en-US"/>
          </a:p>
        </p:txBody>
      </p:sp>
      <p:sp>
        <p:nvSpPr>
          <p:cNvPr id="3" name="文本占位符 2"/>
          <p:cNvSpPr>
            <a:spLocks noGrp="1"/>
          </p:cNvSpPr>
          <p:nvPr>
            <p:ph type="body" idx="2"/>
          </p:nvPr>
        </p:nvSpPr>
        <p:spPr>
          <a:xfrm>
            <a:off x="4419600" y="5355102"/>
            <a:ext cx="3974592" cy="914400"/>
          </a:xfrm>
        </p:spPr>
        <p:txBody>
          <a:bodyPr/>
          <a:lstStyle>
            <a:lvl1pPr marL="0" indent="0" algn="r">
              <a:buNone/>
              <a:defRPr sz="1200"/>
            </a:lvl1pPr>
            <a:lvl2pPr>
              <a:buNone/>
              <a:defRPr sz="900"/>
            </a:lvl2pPr>
            <a:lvl3pPr>
              <a:buNone/>
              <a:defRPr sz="750"/>
            </a:lvl3pPr>
            <a:lvl4pPr>
              <a:buNone/>
              <a:defRPr sz="675"/>
            </a:lvl4pPr>
            <a:lvl5pPr>
              <a:buNone/>
              <a:defRPr sz="675"/>
            </a:lvl5pPr>
            <a:extLst/>
          </a:lstStyle>
          <a:p>
            <a:pPr lvl="0" eaLnBrk="1" latinLnBrk="0" hangingPunct="1"/>
            <a:r>
              <a:rPr kumimoji="0" lang="zh-CN" altLang="en-US"/>
              <a:t>编辑母版文本样式</a:t>
            </a:r>
          </a:p>
        </p:txBody>
      </p:sp>
      <p:sp>
        <p:nvSpPr>
          <p:cNvPr id="4" name="内容占位符 3"/>
          <p:cNvSpPr>
            <a:spLocks noGrp="1"/>
          </p:cNvSpPr>
          <p:nvPr>
            <p:ph sz="half" idx="1"/>
          </p:nvPr>
        </p:nvSpPr>
        <p:spPr>
          <a:xfrm>
            <a:off x="914400" y="274320"/>
            <a:ext cx="7479792" cy="4572000"/>
          </a:xfrm>
        </p:spPr>
        <p:txBody>
          <a:bodyPr/>
          <a:lstStyle>
            <a:lvl1pPr>
              <a:defRPr sz="2400"/>
            </a:lvl1pPr>
            <a:lvl2pPr>
              <a:defRPr sz="2100"/>
            </a:lvl2pPr>
            <a:lvl3pPr>
              <a:defRPr sz="1800"/>
            </a:lvl3pPr>
            <a:lvl4pPr>
              <a:defRPr sz="1500"/>
            </a:lvl4pPr>
            <a:lvl5pPr>
              <a:defRPr sz="1500"/>
            </a:lvl5pPr>
            <a:extLst/>
          </a:lstStyle>
          <a:p>
            <a:pPr lvl="0" eaLnBrk="1" latinLnBrk="0" hangingPunct="1"/>
            <a:r>
              <a:rPr lang="zh-CN" altLang="en-US"/>
              <a:t>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5" name="日期占位符 4"/>
          <p:cNvSpPr>
            <a:spLocks noGrp="1"/>
          </p:cNvSpPr>
          <p:nvPr>
            <p:ph type="dt" sz="half" idx="10"/>
          </p:nvPr>
        </p:nvSpPr>
        <p:spPr>
          <a:xfrm>
            <a:off x="6727032" y="6407944"/>
            <a:ext cx="1920240" cy="365760"/>
          </a:xfrm>
        </p:spPr>
        <p:txBody>
          <a:bodyPr/>
          <a:lstStyle/>
          <a:p>
            <a:fld id="{0F33928B-D0EE-4DB9-9AD8-A653B85E201D}" type="datetimeFigureOut">
              <a:rPr lang="zh-CN" altLang="en-US" smtClean="0"/>
              <a:t>2025/11/23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4CF2712-CBF9-4BF8-93FF-A56AD2D95F20}" type="slidenum">
              <a:rPr lang="zh-CN" altLang="en-US" smtClean="0"/>
              <a:t>‹#›</a:t>
            </a:fld>
            <a:endParaRPr lang="zh-CN" altLang="en-US"/>
          </a:p>
        </p:txBody>
      </p:sp>
    </p:spTree>
    <p:extLst>
      <p:ext uri="{BB962C8B-B14F-4D97-AF65-F5344CB8AC3E}">
        <p14:creationId xmlns:p14="http://schemas.microsoft.com/office/powerpoint/2010/main" val="2328887296"/>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图片与标题">
    <p:bg>
      <p:bgRef idx="1002">
        <a:schemeClr val="bg1"/>
      </p:bgRef>
    </p:bg>
    <p:spTree>
      <p:nvGrpSpPr>
        <p:cNvPr id="1" name=""/>
        <p:cNvGrpSpPr/>
        <p:nvPr/>
      </p:nvGrpSpPr>
      <p:grpSpPr>
        <a:xfrm>
          <a:off x="0" y="0"/>
          <a:ext cx="0" cy="0"/>
          <a:chOff x="0" y="0"/>
          <a:chExt cx="0" cy="0"/>
        </a:xfrm>
      </p:grpSpPr>
      <p:sp>
        <p:nvSpPr>
          <p:cNvPr id="4" name="文本占位符 3"/>
          <p:cNvSpPr>
            <a:spLocks noGrp="1"/>
          </p:cNvSpPr>
          <p:nvPr>
            <p:ph type="body" sz="half" idx="2"/>
          </p:nvPr>
        </p:nvSpPr>
        <p:spPr>
          <a:xfrm>
            <a:off x="1141232" y="5443402"/>
            <a:ext cx="7162800" cy="648232"/>
          </a:xfrm>
          <a:noFill/>
        </p:spPr>
        <p:txBody>
          <a:bodyPr lIns="91440" tIns="0" rIns="91440" anchor="t"/>
          <a:lstStyle>
            <a:lvl1pPr marL="0" marR="13716" indent="0" algn="r">
              <a:buNone/>
              <a:defRPr sz="1050"/>
            </a:lvl1pPr>
            <a:lvl2pPr>
              <a:defRPr sz="900"/>
            </a:lvl2pPr>
            <a:lvl3pPr>
              <a:defRPr sz="750"/>
            </a:lvl3pPr>
            <a:lvl4pPr>
              <a:defRPr sz="675"/>
            </a:lvl4pPr>
            <a:lvl5pPr>
              <a:defRPr sz="675"/>
            </a:lvl5pPr>
            <a:extLst/>
          </a:lstStyle>
          <a:p>
            <a:pPr lvl="0" eaLnBrk="1" latinLnBrk="0" hangingPunct="1"/>
            <a:r>
              <a:rPr kumimoji="0" lang="zh-CN" altLang="en-US"/>
              <a:t>编辑母版文本样式</a:t>
            </a:r>
          </a:p>
        </p:txBody>
      </p:sp>
      <p:sp>
        <p:nvSpPr>
          <p:cNvPr id="3" name="图片占位符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2400"/>
            </a:lvl1pPr>
            <a:extLst/>
          </a:lstStyle>
          <a:p>
            <a:r>
              <a:rPr kumimoji="0" lang="zh-CN" altLang="en-US"/>
              <a:t>单击图标添加图片</a:t>
            </a:r>
            <a:endParaRPr kumimoji="0" lang="en-US" dirty="0"/>
          </a:p>
        </p:txBody>
      </p:sp>
      <p:sp>
        <p:nvSpPr>
          <p:cNvPr id="5" name="日期占位符 4"/>
          <p:cNvSpPr>
            <a:spLocks noGrp="1"/>
          </p:cNvSpPr>
          <p:nvPr>
            <p:ph type="dt" sz="half" idx="10"/>
          </p:nvPr>
        </p:nvSpPr>
        <p:spPr/>
        <p:txBody>
          <a:bodyPr/>
          <a:lstStyle>
            <a:lvl1pPr>
              <a:defRPr>
                <a:solidFill>
                  <a:schemeClr val="tx1"/>
                </a:solidFill>
              </a:defRPr>
            </a:lvl1pPr>
            <a:extLst/>
          </a:lstStyle>
          <a:p>
            <a:fld id="{0F33928B-D0EE-4DB9-9AD8-A653B85E201D}" type="datetimeFigureOut">
              <a:rPr lang="zh-CN" altLang="en-US" smtClean="0"/>
              <a:t>2025/11/23</a:t>
            </a:fld>
            <a:endParaRPr lang="zh-CN" altLang="en-US"/>
          </a:p>
        </p:txBody>
      </p:sp>
      <p:sp>
        <p:nvSpPr>
          <p:cNvPr id="6" name="页脚占位符 5"/>
          <p:cNvSpPr>
            <a:spLocks noGrp="1"/>
          </p:cNvSpPr>
          <p:nvPr>
            <p:ph type="ftr" sz="quarter" idx="11"/>
          </p:nvPr>
        </p:nvSpPr>
        <p:spPr>
          <a:xfrm>
            <a:off x="4380073" y="6407946"/>
            <a:ext cx="2350681" cy="365125"/>
          </a:xfrm>
        </p:spPr>
        <p:txBody>
          <a:bodyPr/>
          <a:lstStyle>
            <a:lvl1pPr>
              <a:defRPr>
                <a:solidFill>
                  <a:schemeClr val="tx1"/>
                </a:solidFill>
              </a:defRPr>
            </a:lvl1pPr>
            <a:extLst/>
          </a:lstStyle>
          <a:p>
            <a:endParaRPr lang="zh-CN" altLang="en-US"/>
          </a:p>
        </p:txBody>
      </p:sp>
      <p:sp>
        <p:nvSpPr>
          <p:cNvPr id="7" name="灯片编号占位符 6"/>
          <p:cNvSpPr>
            <a:spLocks noGrp="1"/>
          </p:cNvSpPr>
          <p:nvPr>
            <p:ph type="sldNum" sz="quarter" idx="12"/>
          </p:nvPr>
        </p:nvSpPr>
        <p:spPr/>
        <p:txBody>
          <a:bodyPr/>
          <a:lstStyle>
            <a:lvl1pPr>
              <a:defRPr>
                <a:solidFill>
                  <a:schemeClr val="tx1"/>
                </a:solidFill>
              </a:defRPr>
            </a:lvl1pPr>
            <a:extLst/>
          </a:lstStyle>
          <a:p>
            <a:fld id="{54CF2712-CBF9-4BF8-93FF-A56AD2D95F20}" type="slidenum">
              <a:rPr lang="zh-CN" altLang="en-US" smtClean="0"/>
              <a:t>‹#›</a:t>
            </a:fld>
            <a:endParaRPr lang="zh-CN" altLang="en-US"/>
          </a:p>
        </p:txBody>
      </p:sp>
      <p:sp>
        <p:nvSpPr>
          <p:cNvPr id="2" name="标题 1"/>
          <p:cNvSpPr>
            <a:spLocks noGrp="1"/>
          </p:cNvSpPr>
          <p:nvPr>
            <p:ph type="title"/>
          </p:nvPr>
        </p:nvSpPr>
        <p:spPr>
          <a:xfrm>
            <a:off x="228601" y="4865122"/>
            <a:ext cx="8075432" cy="562672"/>
          </a:xfrm>
          <a:noFill/>
        </p:spPr>
        <p:txBody>
          <a:bodyPr anchor="t">
            <a:sp3d prstMaterial="softEdge"/>
          </a:bodyPr>
          <a:lstStyle>
            <a:lvl1pPr marR="0" algn="r">
              <a:buNone/>
              <a:defRPr sz="2250" b="0">
                <a:solidFill>
                  <a:schemeClr val="accent1"/>
                </a:solidFill>
                <a:effectLst>
                  <a:outerShdw blurRad="50800" dist="25000" dir="5400000" algn="t" rotWithShape="0">
                    <a:prstClr val="black">
                      <a:alpha val="45000"/>
                    </a:prstClr>
                  </a:outerShdw>
                </a:effectLst>
              </a:defRPr>
            </a:lvl1pPr>
            <a:extLst/>
          </a:lstStyle>
          <a:p>
            <a:r>
              <a:rPr kumimoji="0" lang="zh-CN" altLang="en-US"/>
              <a:t>单击此处编辑母版标题样式</a:t>
            </a:r>
            <a:endParaRPr kumimoji="0" lang="en-US"/>
          </a:p>
        </p:txBody>
      </p:sp>
      <p:sp>
        <p:nvSpPr>
          <p:cNvPr id="8" name="任意多边形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68580" tIns="34290" rIns="68580" bIns="34290" anchor="t" compatLnSpc="1"/>
          <a:lstStyle/>
          <a:p>
            <a:endParaRPr kumimoji="0" lang="en-US" sz="1350"/>
          </a:p>
        </p:txBody>
      </p:sp>
      <p:sp>
        <p:nvSpPr>
          <p:cNvPr id="9" name="任意多边形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68580" tIns="34290" rIns="68580" bIns="34290" anchor="t" compatLnSpc="1"/>
          <a:lstStyle/>
          <a:p>
            <a:endParaRPr kumimoji="0" lang="en-US" sz="1350"/>
          </a:p>
        </p:txBody>
      </p:sp>
      <p:sp>
        <p:nvSpPr>
          <p:cNvPr id="10" name="直角三角形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68580" tIns="34290" rIns="68580" bIns="34290" anchor="ctr" compatLnSpc="1"/>
          <a:lstStyle/>
          <a:p>
            <a:pPr algn="ctr" eaLnBrk="1" latinLnBrk="0" hangingPunct="1"/>
            <a:endParaRPr kumimoji="0" lang="en-US" sz="1350"/>
          </a:p>
        </p:txBody>
      </p:sp>
      <p:cxnSp>
        <p:nvCxnSpPr>
          <p:cNvPr id="11" name="直接连接符 10"/>
          <p:cNvCxnSpPr/>
          <p:nvPr/>
        </p:nvCxnSpPr>
        <p:spPr>
          <a:xfrm>
            <a:off x="-9237" y="5787740"/>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燕尾形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sz="1350"/>
          </a:p>
        </p:txBody>
      </p:sp>
      <p:sp>
        <p:nvSpPr>
          <p:cNvPr id="13" name="燕尾形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sz="1350"/>
          </a:p>
        </p:txBody>
      </p:sp>
    </p:spTree>
    <p:extLst>
      <p:ext uri="{BB962C8B-B14F-4D97-AF65-F5344CB8AC3E}">
        <p14:creationId xmlns:p14="http://schemas.microsoft.com/office/powerpoint/2010/main" val="1369852604"/>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任意多边形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68580" tIns="34290" rIns="68580" bIns="34290" anchor="t" compatLnSpc="1"/>
          <a:lstStyle/>
          <a:p>
            <a:endParaRPr kumimoji="0" lang="en-US" sz="1350"/>
          </a:p>
        </p:txBody>
      </p:sp>
      <p:sp>
        <p:nvSpPr>
          <p:cNvPr id="12" name="任意多边形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68580" tIns="34290" rIns="68580" bIns="34290" anchor="t" compatLnSpc="1"/>
          <a:lstStyle/>
          <a:p>
            <a:endParaRPr kumimoji="0" lang="en-US" sz="1350"/>
          </a:p>
        </p:txBody>
      </p:sp>
      <p:sp>
        <p:nvSpPr>
          <p:cNvPr id="14" name="直角三角形 13"/>
          <p:cNvSpPr>
            <a:spLocks/>
          </p:cNvSpPr>
          <p:nvPr/>
        </p:nvSpPr>
        <p:spPr bwMode="auto">
          <a:xfrm>
            <a:off x="-6042" y="5791253"/>
            <a:ext cx="3402314" cy="1080868"/>
          </a:xfrm>
          <a:prstGeom prst="rtTriangle">
            <a:avLst/>
          </a:prstGeom>
          <a:blipFill>
            <a:blip r:embed="rId16">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68580" tIns="34290" rIns="68580" bIns="34290" anchor="ctr" compatLnSpc="1"/>
          <a:lstStyle/>
          <a:p>
            <a:pPr algn="ctr" eaLnBrk="1" latinLnBrk="0" hangingPunct="1"/>
            <a:endParaRPr kumimoji="0" lang="en-US" sz="1350"/>
          </a:p>
        </p:txBody>
      </p:sp>
      <p:cxnSp>
        <p:nvCxnSpPr>
          <p:cNvPr id="15" name="直接连接符 14"/>
          <p:cNvCxnSpPr/>
          <p:nvPr/>
        </p:nvCxnSpPr>
        <p:spPr>
          <a:xfrm>
            <a:off x="-9237" y="5787740"/>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标题占位符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zh-CN" altLang="en-US"/>
              <a:t>单击此处编辑母版标题样式</a:t>
            </a:r>
            <a:endParaRPr kumimoji="0" lang="en-US"/>
          </a:p>
        </p:txBody>
      </p:sp>
      <p:sp>
        <p:nvSpPr>
          <p:cNvPr id="30" name="文本占位符 29"/>
          <p:cNvSpPr>
            <a:spLocks noGrp="1"/>
          </p:cNvSpPr>
          <p:nvPr>
            <p:ph type="body" idx="1"/>
          </p:nvPr>
        </p:nvSpPr>
        <p:spPr>
          <a:xfrm>
            <a:off x="457200" y="1481330"/>
            <a:ext cx="8229600" cy="4525963"/>
          </a:xfrm>
          <a:prstGeom prst="rect">
            <a:avLst/>
          </a:prstGeom>
        </p:spPr>
        <p:txBody>
          <a:bodyPr vert="horz">
            <a:normAutofit/>
          </a:bodyPr>
          <a:lstStyle/>
          <a:p>
            <a:pPr lvl="0" eaLnBrk="1" latinLnBrk="0" hangingPunct="1"/>
            <a:r>
              <a:rPr kumimoji="0" lang="zh-CN" altLang="en-US"/>
              <a:t>单击此处编辑母版文本样式</a:t>
            </a:r>
          </a:p>
          <a:p>
            <a:pPr lvl="1" eaLnBrk="1" latinLnBrk="0" hangingPunct="1"/>
            <a:r>
              <a:rPr kumimoji="0" lang="zh-CN" altLang="en-US"/>
              <a:t>第二级</a:t>
            </a:r>
          </a:p>
          <a:p>
            <a:pPr lvl="2" eaLnBrk="1" latinLnBrk="0" hangingPunct="1"/>
            <a:r>
              <a:rPr kumimoji="0" lang="zh-CN" altLang="en-US"/>
              <a:t>第三级</a:t>
            </a:r>
          </a:p>
          <a:p>
            <a:pPr lvl="3" eaLnBrk="1" latinLnBrk="0" hangingPunct="1"/>
            <a:r>
              <a:rPr kumimoji="0" lang="zh-CN" altLang="en-US"/>
              <a:t>第四级</a:t>
            </a:r>
          </a:p>
          <a:p>
            <a:pPr lvl="4" eaLnBrk="1" latinLnBrk="0" hangingPunct="1"/>
            <a:r>
              <a:rPr kumimoji="0" lang="zh-CN" altLang="en-US"/>
              <a:t>第五级</a:t>
            </a:r>
            <a:endParaRPr kumimoji="0" lang="en-US"/>
          </a:p>
        </p:txBody>
      </p:sp>
      <p:sp>
        <p:nvSpPr>
          <p:cNvPr id="10" name="日期占位符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750">
                <a:solidFill>
                  <a:schemeClr val="tx1"/>
                </a:solidFill>
              </a:defRPr>
            </a:lvl1pPr>
            <a:extLst/>
          </a:lstStyle>
          <a:p>
            <a:fld id="{0F33928B-D0EE-4DB9-9AD8-A653B85E201D}" type="datetimeFigureOut">
              <a:rPr lang="zh-CN" altLang="en-US" smtClean="0"/>
              <a:t>2025/11/23</a:t>
            </a:fld>
            <a:endParaRPr lang="zh-CN" altLang="en-US"/>
          </a:p>
        </p:txBody>
      </p:sp>
      <p:sp>
        <p:nvSpPr>
          <p:cNvPr id="22" name="页脚占位符 21"/>
          <p:cNvSpPr>
            <a:spLocks noGrp="1"/>
          </p:cNvSpPr>
          <p:nvPr>
            <p:ph type="ftr" sz="quarter" idx="3"/>
          </p:nvPr>
        </p:nvSpPr>
        <p:spPr>
          <a:xfrm>
            <a:off x="4380073" y="6407946"/>
            <a:ext cx="2350681" cy="365125"/>
          </a:xfrm>
          <a:prstGeom prst="rect">
            <a:avLst/>
          </a:prstGeom>
        </p:spPr>
        <p:txBody>
          <a:bodyPr vert="horz" anchor="b"/>
          <a:lstStyle>
            <a:lvl1pPr algn="r" eaLnBrk="1" latinLnBrk="0" hangingPunct="1">
              <a:defRPr kumimoji="0" sz="750">
                <a:solidFill>
                  <a:schemeClr val="tx1"/>
                </a:solidFill>
              </a:defRPr>
            </a:lvl1pPr>
            <a:extLst/>
          </a:lstStyle>
          <a:p>
            <a:endParaRPr lang="zh-CN" altLang="en-US"/>
          </a:p>
        </p:txBody>
      </p:sp>
      <p:sp>
        <p:nvSpPr>
          <p:cNvPr id="18" name="灯片编号占位符 17"/>
          <p:cNvSpPr>
            <a:spLocks noGrp="1"/>
          </p:cNvSpPr>
          <p:nvPr>
            <p:ph type="sldNum" sz="quarter" idx="4"/>
          </p:nvPr>
        </p:nvSpPr>
        <p:spPr>
          <a:xfrm>
            <a:off x="8647272" y="6407946"/>
            <a:ext cx="365760" cy="365125"/>
          </a:xfrm>
          <a:prstGeom prst="rect">
            <a:avLst/>
          </a:prstGeom>
        </p:spPr>
        <p:txBody>
          <a:bodyPr vert="horz" anchor="b"/>
          <a:lstStyle>
            <a:lvl1pPr algn="r" eaLnBrk="1" latinLnBrk="0" hangingPunct="1">
              <a:defRPr kumimoji="0" sz="750" b="0">
                <a:solidFill>
                  <a:schemeClr val="tx1"/>
                </a:solidFill>
              </a:defRPr>
            </a:lvl1pPr>
            <a:extLst/>
          </a:lstStyle>
          <a:p>
            <a:fld id="{54CF2712-CBF9-4BF8-93FF-A56AD2D95F20}" type="slidenum">
              <a:rPr lang="zh-CN" altLang="en-US" smtClean="0"/>
              <a:t>‹#›</a:t>
            </a:fld>
            <a:endParaRPr lang="zh-CN" altLang="en-US"/>
          </a:p>
        </p:txBody>
      </p:sp>
    </p:spTree>
    <p:extLst>
      <p:ext uri="{BB962C8B-B14F-4D97-AF65-F5344CB8AC3E}">
        <p14:creationId xmlns:p14="http://schemas.microsoft.com/office/powerpoint/2010/main" val="2298840384"/>
      </p:ext>
    </p:extLst>
  </p:cSld>
  <p:clrMap bg1="lt1" tx1="dk1" bg2="lt2" tx2="dk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 id="2147483793" r:id="rId11"/>
    <p:sldLayoutId id="2147483794" r:id="rId12"/>
    <p:sldLayoutId id="2147483795" r:id="rId13"/>
    <p:sldLayoutId id="2147483796" r:id="rId14"/>
  </p:sldLayoutIdLst>
  <p:txStyles>
    <p:titleStyle>
      <a:lvl1pPr algn="l" rtl="0" eaLnBrk="1" latinLnBrk="0" hangingPunct="1">
        <a:spcBef>
          <a:spcPct val="0"/>
        </a:spcBef>
        <a:buNone/>
        <a:defRPr kumimoji="0" sz="3075"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274320" indent="-192024" algn="l" rtl="0" eaLnBrk="1" latinLnBrk="0" hangingPunct="1">
        <a:spcBef>
          <a:spcPts val="300"/>
        </a:spcBef>
        <a:spcAft>
          <a:spcPts val="0"/>
        </a:spcAft>
        <a:buClr>
          <a:schemeClr val="accent1"/>
        </a:buClr>
        <a:buSzPct val="68000"/>
        <a:buFont typeface="Wingdings 3"/>
        <a:buChar char=""/>
        <a:defRPr kumimoji="0" sz="2025" kern="1200">
          <a:solidFill>
            <a:schemeClr val="tx1"/>
          </a:solidFill>
          <a:latin typeface="+mn-lt"/>
          <a:ea typeface="+mn-ea"/>
          <a:cs typeface="+mn-cs"/>
        </a:defRPr>
      </a:lvl1pPr>
      <a:lvl2pPr marL="466344" indent="-171450" algn="l" rtl="0" eaLnBrk="1" latinLnBrk="0" hangingPunct="1">
        <a:spcBef>
          <a:spcPts val="243"/>
        </a:spcBef>
        <a:buClr>
          <a:schemeClr val="accent1"/>
        </a:buClr>
        <a:buFont typeface="Verdana"/>
        <a:buChar char="◦"/>
        <a:defRPr kumimoji="0" sz="1725" kern="1200">
          <a:solidFill>
            <a:schemeClr val="tx1"/>
          </a:solidFill>
          <a:latin typeface="+mn-lt"/>
          <a:ea typeface="+mn-ea"/>
          <a:cs typeface="+mn-cs"/>
        </a:defRPr>
      </a:lvl2pPr>
      <a:lvl3pPr marL="644652" indent="-171450" algn="l" rtl="0" eaLnBrk="1" latinLnBrk="0" hangingPunct="1">
        <a:spcBef>
          <a:spcPts val="263"/>
        </a:spcBef>
        <a:buClr>
          <a:schemeClr val="accent2"/>
        </a:buClr>
        <a:buSzPct val="100000"/>
        <a:buFont typeface="Wingdings 2"/>
        <a:buChar char=""/>
        <a:defRPr kumimoji="0" sz="1575" kern="1200">
          <a:solidFill>
            <a:schemeClr val="tx1"/>
          </a:solidFill>
          <a:latin typeface="+mn-lt"/>
          <a:ea typeface="+mn-ea"/>
          <a:cs typeface="+mn-cs"/>
        </a:defRPr>
      </a:lvl3pPr>
      <a:lvl4pPr marL="857250" indent="-171450" algn="l" rtl="0" eaLnBrk="1" latinLnBrk="0" hangingPunct="1">
        <a:spcBef>
          <a:spcPts val="263"/>
        </a:spcBef>
        <a:buClr>
          <a:schemeClr val="accent2"/>
        </a:buClr>
        <a:buFont typeface="Wingdings 2"/>
        <a:buChar char=""/>
        <a:defRPr kumimoji="0" sz="1425" kern="1200">
          <a:solidFill>
            <a:schemeClr val="tx1"/>
          </a:solidFill>
          <a:latin typeface="+mn-lt"/>
          <a:ea typeface="+mn-ea"/>
          <a:cs typeface="+mn-cs"/>
        </a:defRPr>
      </a:lvl4pPr>
      <a:lvl5pPr marL="1028700" indent="-171450" algn="l" rtl="0" eaLnBrk="1" latinLnBrk="0" hangingPunct="1">
        <a:spcBef>
          <a:spcPts val="263"/>
        </a:spcBef>
        <a:buClr>
          <a:schemeClr val="accent2"/>
        </a:buClr>
        <a:buFont typeface="Wingdings 2"/>
        <a:buChar char=""/>
        <a:defRPr kumimoji="0" sz="1350" kern="1200">
          <a:solidFill>
            <a:schemeClr val="tx1"/>
          </a:solidFill>
          <a:latin typeface="+mn-lt"/>
          <a:ea typeface="+mn-ea"/>
          <a:cs typeface="+mn-cs"/>
        </a:defRPr>
      </a:lvl5pPr>
      <a:lvl6pPr marL="1200150" indent="-171450" algn="l" rtl="0" eaLnBrk="1" latinLnBrk="0" hangingPunct="1">
        <a:spcBef>
          <a:spcPts val="263"/>
        </a:spcBef>
        <a:buClr>
          <a:schemeClr val="accent3"/>
        </a:buClr>
        <a:buFont typeface="Wingdings 2"/>
        <a:buChar char=""/>
        <a:defRPr kumimoji="0" sz="1350" kern="1200">
          <a:solidFill>
            <a:schemeClr val="tx1"/>
          </a:solidFill>
          <a:latin typeface="+mn-lt"/>
          <a:ea typeface="+mn-ea"/>
          <a:cs typeface="+mn-cs"/>
        </a:defRPr>
      </a:lvl6pPr>
      <a:lvl7pPr marL="1371600" indent="-171450" algn="l" rtl="0" eaLnBrk="1" latinLnBrk="0" hangingPunct="1">
        <a:spcBef>
          <a:spcPts val="263"/>
        </a:spcBef>
        <a:buClr>
          <a:schemeClr val="accent3"/>
        </a:buClr>
        <a:buFont typeface="Wingdings 2"/>
        <a:buChar char=""/>
        <a:defRPr kumimoji="0" sz="1200" kern="1200">
          <a:solidFill>
            <a:schemeClr val="tx1"/>
          </a:solidFill>
          <a:latin typeface="+mn-lt"/>
          <a:ea typeface="+mn-ea"/>
          <a:cs typeface="+mn-cs"/>
        </a:defRPr>
      </a:lvl7pPr>
      <a:lvl8pPr marL="1543050" indent="-171450" algn="l" rtl="0" eaLnBrk="1" latinLnBrk="0" hangingPunct="1">
        <a:spcBef>
          <a:spcPts val="263"/>
        </a:spcBef>
        <a:buClr>
          <a:schemeClr val="accent3"/>
        </a:buClr>
        <a:buFont typeface="Wingdings 2"/>
        <a:buChar char=""/>
        <a:defRPr kumimoji="0" sz="1200" kern="1200">
          <a:solidFill>
            <a:schemeClr val="tx1"/>
          </a:solidFill>
          <a:latin typeface="+mn-lt"/>
          <a:ea typeface="+mn-ea"/>
          <a:cs typeface="+mn-cs"/>
        </a:defRPr>
      </a:lvl8pPr>
      <a:lvl9pPr marL="1714500" indent="-171450" algn="l" rtl="0" eaLnBrk="1" latinLnBrk="0" hangingPunct="1">
        <a:spcBef>
          <a:spcPts val="263"/>
        </a:spcBef>
        <a:buClr>
          <a:schemeClr val="accent3"/>
        </a:buClr>
        <a:buFont typeface="Wingdings 2"/>
        <a:buChar char=""/>
        <a:defRPr kumimoji="0" sz="12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342900" algn="l" rtl="0" eaLnBrk="1" latinLnBrk="0" hangingPunct="1">
        <a:defRPr kumimoji="0" kern="1200">
          <a:solidFill>
            <a:schemeClr val="tx1"/>
          </a:solidFill>
          <a:latin typeface="+mn-lt"/>
          <a:ea typeface="+mn-ea"/>
          <a:cs typeface="+mn-cs"/>
        </a:defRPr>
      </a:lvl2pPr>
      <a:lvl3pPr marL="685800" algn="l" rtl="0" eaLnBrk="1" latinLnBrk="0" hangingPunct="1">
        <a:defRPr kumimoji="0" kern="1200">
          <a:solidFill>
            <a:schemeClr val="tx1"/>
          </a:solidFill>
          <a:latin typeface="+mn-lt"/>
          <a:ea typeface="+mn-ea"/>
          <a:cs typeface="+mn-cs"/>
        </a:defRPr>
      </a:lvl3pPr>
      <a:lvl4pPr marL="1028700" algn="l" rtl="0" eaLnBrk="1" latinLnBrk="0" hangingPunct="1">
        <a:defRPr kumimoji="0" kern="1200">
          <a:solidFill>
            <a:schemeClr val="tx1"/>
          </a:solidFill>
          <a:latin typeface="+mn-lt"/>
          <a:ea typeface="+mn-ea"/>
          <a:cs typeface="+mn-cs"/>
        </a:defRPr>
      </a:lvl4pPr>
      <a:lvl5pPr marL="1371600" algn="l" rtl="0" eaLnBrk="1" latinLnBrk="0" hangingPunct="1">
        <a:defRPr kumimoji="0" kern="1200">
          <a:solidFill>
            <a:schemeClr val="tx1"/>
          </a:solidFill>
          <a:latin typeface="+mn-lt"/>
          <a:ea typeface="+mn-ea"/>
          <a:cs typeface="+mn-cs"/>
        </a:defRPr>
      </a:lvl5pPr>
      <a:lvl6pPr marL="1714500" algn="l" rtl="0" eaLnBrk="1" latinLnBrk="0" hangingPunct="1">
        <a:defRPr kumimoji="0" kern="1200">
          <a:solidFill>
            <a:schemeClr val="tx1"/>
          </a:solidFill>
          <a:latin typeface="+mn-lt"/>
          <a:ea typeface="+mn-ea"/>
          <a:cs typeface="+mn-cs"/>
        </a:defRPr>
      </a:lvl6pPr>
      <a:lvl7pPr marL="2057400" algn="l" rtl="0" eaLnBrk="1" latinLnBrk="0" hangingPunct="1">
        <a:defRPr kumimoji="0" kern="1200">
          <a:solidFill>
            <a:schemeClr val="tx1"/>
          </a:solidFill>
          <a:latin typeface="+mn-lt"/>
          <a:ea typeface="+mn-ea"/>
          <a:cs typeface="+mn-cs"/>
        </a:defRPr>
      </a:lvl7pPr>
      <a:lvl8pPr marL="2400300" algn="l" rtl="0" eaLnBrk="1" latinLnBrk="0" hangingPunct="1">
        <a:defRPr kumimoji="0" kern="1200">
          <a:solidFill>
            <a:schemeClr val="tx1"/>
          </a:solidFill>
          <a:latin typeface="+mn-lt"/>
          <a:ea typeface="+mn-ea"/>
          <a:cs typeface="+mn-cs"/>
        </a:defRPr>
      </a:lvl8pPr>
      <a:lvl9pPr marL="27432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hyperlink" Target="&#21333;&#25163;&#25171;&#32467;&#27861;.mp4"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7.wmf"/></Relationships>
</file>

<file path=ppt/slides/_rels/slide2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 Id="rId4" Type="http://schemas.microsoft.com/office/2007/relationships/hdphoto" Target="../media/hdphoto1.wdp"/></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oleObject" Target="../embeddings/oleObject1.bin"/><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oleObject" Target="../embeddings/oleObject2.bin"/><Relationship Id="rId7" Type="http://schemas.openxmlformats.org/officeDocument/2006/relationships/oleObject" Target="../embeddings/oleObject4.bin"/><Relationship Id="rId2" Type="http://schemas.openxmlformats.org/officeDocument/2006/relationships/notesSlide" Target="../notesSlides/notesSlide2.xml"/><Relationship Id="rId1" Type="http://schemas.openxmlformats.org/officeDocument/2006/relationships/slideLayout" Target="../slideLayouts/slideLayout14.xml"/><Relationship Id="rId6" Type="http://schemas.openxmlformats.org/officeDocument/2006/relationships/image" Target="../media/image8.png"/><Relationship Id="rId11" Type="http://schemas.openxmlformats.org/officeDocument/2006/relationships/image" Target="../media/image11.png"/><Relationship Id="rId5" Type="http://schemas.openxmlformats.org/officeDocument/2006/relationships/oleObject" Target="../embeddings/oleObject3.bin"/><Relationship Id="rId10" Type="http://schemas.openxmlformats.org/officeDocument/2006/relationships/image" Target="../media/image10.wmf"/><Relationship Id="rId4" Type="http://schemas.openxmlformats.org/officeDocument/2006/relationships/image" Target="../media/image7.png"/><Relationship Id="rId9" Type="http://schemas.openxmlformats.org/officeDocument/2006/relationships/oleObject" Target="../embeddings/oleObject5.bin"/></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标题 1"/>
          <p:cNvSpPr>
            <a:spLocks noGrp="1"/>
          </p:cNvSpPr>
          <p:nvPr>
            <p:ph type="ctrTitle" idx="4294967295"/>
          </p:nvPr>
        </p:nvSpPr>
        <p:spPr>
          <a:xfrm>
            <a:off x="797442" y="1813876"/>
            <a:ext cx="8548577" cy="1841897"/>
          </a:xfrm>
        </p:spPr>
        <p:txBody>
          <a:bodyPr anchor="ctr">
            <a:noAutofit/>
          </a:bodyPr>
          <a:lstStyle/>
          <a:p>
            <a:pPr algn="l"/>
            <a:r>
              <a:rPr lang="zh-CN" altLang="en-US" sz="3200" dirty="0">
                <a:effectLst/>
                <a:latin typeface="黑体" panose="02010609060101010101" pitchFamily="49" charset="-122"/>
                <a:ea typeface="黑体" panose="02010609060101010101" pitchFamily="49" charset="-122"/>
              </a:rPr>
              <a:t>实验</a:t>
            </a:r>
            <a:r>
              <a:rPr lang="en-US" altLang="zh-CN" sz="3200" dirty="0">
                <a:effectLst/>
                <a:latin typeface="黑体" panose="02010609060101010101" pitchFamily="49" charset="-122"/>
                <a:ea typeface="黑体" panose="02010609060101010101" pitchFamily="49" charset="-122"/>
              </a:rPr>
              <a:t>7</a:t>
            </a:r>
            <a:r>
              <a:rPr lang="zh-CN" altLang="en-US" sz="3200" dirty="0">
                <a:effectLst/>
                <a:latin typeface="黑体" panose="02010609060101010101" pitchFamily="49" charset="-122"/>
                <a:ea typeface="黑体" panose="02010609060101010101" pitchFamily="49" charset="-122"/>
              </a:rPr>
              <a:t> </a:t>
            </a:r>
            <a:r>
              <a:rPr lang="en-US" altLang="zh-CN" sz="3200" dirty="0">
                <a:effectLst/>
                <a:latin typeface="黑体" panose="02010609060101010101" pitchFamily="49" charset="-122"/>
                <a:ea typeface="黑体" panose="02010609060101010101" pitchFamily="49" charset="-122"/>
              </a:rPr>
              <a:t> </a:t>
            </a:r>
            <a:r>
              <a:rPr lang="zh-CN" altLang="en-US" sz="3200" dirty="0">
                <a:effectLst/>
                <a:latin typeface="黑体" panose="02010609060101010101" pitchFamily="49" charset="-122"/>
                <a:ea typeface="黑体" panose="02010609060101010101" pitchFamily="49" charset="-122"/>
              </a:rPr>
              <a:t>家兔呼吸运动的调节</a:t>
            </a:r>
            <a:br>
              <a:rPr lang="en-US" altLang="zh-CN" sz="3200" dirty="0">
                <a:effectLst/>
                <a:latin typeface="黑体" panose="02010609060101010101" pitchFamily="49" charset="-122"/>
                <a:ea typeface="黑体" panose="02010609060101010101" pitchFamily="49" charset="-122"/>
              </a:rPr>
            </a:br>
            <a:br>
              <a:rPr lang="en-US" altLang="zh-CN" sz="3200" dirty="0">
                <a:effectLst/>
                <a:latin typeface="黑体" panose="02010609060101010101" pitchFamily="49" charset="-122"/>
                <a:ea typeface="黑体" panose="02010609060101010101" pitchFamily="49" charset="-122"/>
              </a:rPr>
            </a:br>
            <a:r>
              <a:rPr lang="zh-CN" altLang="en-US" sz="3200" dirty="0">
                <a:effectLst/>
                <a:latin typeface="黑体" panose="02010609060101010101" pitchFamily="49" charset="-122"/>
                <a:ea typeface="黑体" panose="02010609060101010101" pitchFamily="49" charset="-122"/>
              </a:rPr>
              <a:t>实验</a:t>
            </a:r>
            <a:r>
              <a:rPr lang="en-US" altLang="zh-CN" sz="3200" dirty="0">
                <a:effectLst/>
                <a:latin typeface="黑体" panose="02010609060101010101" pitchFamily="49" charset="-122"/>
                <a:ea typeface="黑体" panose="02010609060101010101" pitchFamily="49" charset="-122"/>
              </a:rPr>
              <a:t>8</a:t>
            </a:r>
            <a:r>
              <a:rPr lang="zh-CN" altLang="en-US" sz="3200" dirty="0">
                <a:effectLst/>
                <a:latin typeface="黑体" panose="02010609060101010101" pitchFamily="49" charset="-122"/>
                <a:ea typeface="黑体" panose="02010609060101010101" pitchFamily="49" charset="-122"/>
              </a:rPr>
              <a:t>  家兔在体消化管活动观察与记录</a:t>
            </a:r>
          </a:p>
        </p:txBody>
      </p:sp>
    </p:spTree>
    <p:extLst>
      <p:ext uri="{BB962C8B-B14F-4D97-AF65-F5344CB8AC3E}">
        <p14:creationId xmlns:p14="http://schemas.microsoft.com/office/powerpoint/2010/main" val="3494846939"/>
      </p:ext>
    </p:extLst>
  </p:cSld>
  <p:clrMapOvr>
    <a:masterClrMapping/>
  </p:clrMapOvr>
  <mc:AlternateContent xmlns:mc="http://schemas.openxmlformats.org/markup-compatibility/2006" xmlns:p14="http://schemas.microsoft.com/office/powerpoint/2010/main">
    <mc:Choice Requires="p14">
      <p:transition spd="slow" p14:dur="999"/>
    </mc:Choice>
    <mc:Fallback xmlns="">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a:extLst>
              <a:ext uri="{FF2B5EF4-FFF2-40B4-BE49-F238E27FC236}">
                <a16:creationId xmlns:a16="http://schemas.microsoft.com/office/drawing/2014/main" id="{BB7937C5-0F77-0BD1-DADA-483CD97B146B}"/>
              </a:ext>
            </a:extLst>
          </p:cNvPr>
          <p:cNvSpPr>
            <a:spLocks noGrp="1"/>
          </p:cNvSpPr>
          <p:nvPr>
            <p:ph idx="1"/>
          </p:nvPr>
        </p:nvSpPr>
        <p:spPr>
          <a:xfrm>
            <a:off x="349836" y="530459"/>
            <a:ext cx="7904911" cy="4873752"/>
          </a:xfrm>
        </p:spPr>
        <p:txBody>
          <a:bodyPr/>
          <a:lstStyle/>
          <a:p>
            <a:r>
              <a:rPr lang="zh-CN" altLang="en-US" sz="2400" b="1" dirty="0">
                <a:solidFill>
                  <a:srgbClr val="000099"/>
                </a:solidFill>
                <a:latin typeface="黑体" panose="02010609060101010101" pitchFamily="49" charset="-122"/>
                <a:ea typeface="黑体" panose="02010609060101010101" pitchFamily="49" charset="-122"/>
              </a:rPr>
              <a:t>气管插管</a:t>
            </a:r>
          </a:p>
          <a:p>
            <a:pPr lvl="1" algn="just">
              <a:lnSpc>
                <a:spcPct val="110000"/>
              </a:lnSpc>
            </a:pPr>
            <a:r>
              <a:rPr lang="zh-CN" altLang="en-US" sz="2400" b="1" dirty="0">
                <a:latin typeface="黑体" panose="02010609060101010101" pitchFamily="49" charset="-122"/>
                <a:ea typeface="黑体" panose="02010609060101010101" pitchFamily="49" charset="-122"/>
              </a:rPr>
              <a:t>在气管下方穿一根粗结扎线，于甲状软骨下方</a:t>
            </a:r>
            <a:r>
              <a:rPr lang="zh-CN" altLang="en-US" sz="2400" b="1" dirty="0">
                <a:solidFill>
                  <a:srgbClr val="0033CC"/>
                </a:solidFill>
                <a:latin typeface="黑体" panose="02010609060101010101" pitchFamily="49" charset="-122"/>
                <a:ea typeface="黑体" panose="02010609060101010101" pitchFamily="49" charset="-122"/>
              </a:rPr>
              <a:t>第三与第四软骨环之间</a:t>
            </a:r>
            <a:r>
              <a:rPr lang="zh-CN" altLang="en-US" sz="2400" b="1" dirty="0">
                <a:latin typeface="黑体" panose="02010609060101010101" pitchFamily="49" charset="-122"/>
                <a:ea typeface="黑体" panose="02010609060101010101" pitchFamily="49" charset="-122"/>
              </a:rPr>
              <a:t>作“⊥”形切口，切口约占气管管径的</a:t>
            </a:r>
            <a:r>
              <a:rPr lang="en-US" altLang="zh-CN" sz="2400" b="1" dirty="0">
                <a:latin typeface="黑体" panose="02010609060101010101" pitchFamily="49" charset="-122"/>
                <a:ea typeface="黑体" panose="02010609060101010101" pitchFamily="49" charset="-122"/>
              </a:rPr>
              <a:t>1/3~1/2</a:t>
            </a:r>
            <a:r>
              <a:rPr lang="zh-CN" altLang="en-US" sz="2400" b="1" dirty="0">
                <a:latin typeface="黑体" panose="02010609060101010101" pitchFamily="49" charset="-122"/>
                <a:ea typeface="黑体" panose="02010609060101010101" pitchFamily="49" charset="-122"/>
              </a:rPr>
              <a:t>，沿向心方向插入气管插管，结扎固定。</a:t>
            </a:r>
          </a:p>
          <a:p>
            <a:pPr lvl="1" algn="just">
              <a:lnSpc>
                <a:spcPct val="110000"/>
              </a:lnSpc>
            </a:pPr>
            <a:r>
              <a:rPr lang="zh-CN" altLang="en-US" sz="2400" b="1" dirty="0">
                <a:solidFill>
                  <a:srgbClr val="7030A0"/>
                </a:solidFill>
                <a:latin typeface="黑体" panose="02010609060101010101" pitchFamily="49" charset="-122"/>
                <a:ea typeface="黑体" panose="02010609060101010101" pitchFamily="49" charset="-122"/>
              </a:rPr>
              <a:t>注意及时清理呼吸道中的粘液或血块。</a:t>
            </a:r>
          </a:p>
          <a:p>
            <a:endParaRPr lang="zh-CN" altLang="en-US" dirty="0"/>
          </a:p>
        </p:txBody>
      </p:sp>
      <p:pic>
        <p:nvPicPr>
          <p:cNvPr id="7" name="图片 6">
            <a:extLst>
              <a:ext uri="{FF2B5EF4-FFF2-40B4-BE49-F238E27FC236}">
                <a16:creationId xmlns:a16="http://schemas.microsoft.com/office/drawing/2014/main" id="{63D55A49-D8E7-4C4E-52E1-3C603F15D4CB}"/>
              </a:ext>
            </a:extLst>
          </p:cNvPr>
          <p:cNvPicPr>
            <a:picLocks noChangeAspect="1"/>
          </p:cNvPicPr>
          <p:nvPr/>
        </p:nvPicPr>
        <p:blipFill rotWithShape="1">
          <a:blip r:embed="rId2"/>
          <a:srcRect l="5910" t="12401" r="37790" b="32677"/>
          <a:stretch/>
        </p:blipFill>
        <p:spPr>
          <a:xfrm>
            <a:off x="537745" y="2996952"/>
            <a:ext cx="3764547" cy="2448272"/>
          </a:xfrm>
          <a:prstGeom prst="rect">
            <a:avLst/>
          </a:prstGeom>
        </p:spPr>
      </p:pic>
      <p:pic>
        <p:nvPicPr>
          <p:cNvPr id="4" name="图片 2" descr="E:\2010\teaching\physiology\2010课件\DSC01261.JPG"/>
          <p:cNvPicPr>
            <a:picLocks noChangeAspect="1" noChangeArrowheads="1"/>
          </p:cNvPicPr>
          <p:nvPr/>
        </p:nvPicPr>
        <p:blipFill>
          <a:blip r:embed="rId3" cstate="print">
            <a:lum bright="6000" contrast="34000"/>
            <a:extLst>
              <a:ext uri="{28A0092B-C50C-407E-A947-70E740481C1C}">
                <a14:useLocalDpi xmlns:a14="http://schemas.microsoft.com/office/drawing/2010/main" val="0"/>
              </a:ext>
            </a:extLst>
          </a:blip>
          <a:srcRect l="11810" t="2625" r="7382"/>
          <a:stretch>
            <a:fillRect/>
          </a:stretch>
        </p:blipFill>
        <p:spPr bwMode="auto">
          <a:xfrm>
            <a:off x="4436930" y="3012450"/>
            <a:ext cx="4016479" cy="2448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hlinkClick r:id="rId4" action="ppaction://hlinkfile"/>
          </p:cNvPr>
          <p:cNvSpPr txBox="1">
            <a:spLocks noChangeArrowheads="1"/>
          </p:cNvSpPr>
          <p:nvPr/>
        </p:nvSpPr>
        <p:spPr bwMode="auto">
          <a:xfrm>
            <a:off x="5485432" y="5517232"/>
            <a:ext cx="190158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zh-CN" altLang="en-US" sz="2400" b="1" dirty="0">
                <a:latin typeface="黑体" panose="02010609060101010101" pitchFamily="49" charset="-122"/>
                <a:ea typeface="黑体" panose="02010609060101010101" pitchFamily="49" charset="-122"/>
              </a:rPr>
              <a:t>单手打结法</a:t>
            </a:r>
          </a:p>
        </p:txBody>
      </p:sp>
    </p:spTree>
    <p:extLst>
      <p:ext uri="{BB962C8B-B14F-4D97-AF65-F5344CB8AC3E}">
        <p14:creationId xmlns:p14="http://schemas.microsoft.com/office/powerpoint/2010/main" val="9744912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type="body" idx="4294967295"/>
          </p:nvPr>
        </p:nvSpPr>
        <p:spPr>
          <a:xfrm>
            <a:off x="574159" y="329307"/>
            <a:ext cx="7432158" cy="2881726"/>
          </a:xfrm>
        </p:spPr>
        <p:txBody>
          <a:bodyPr>
            <a:normAutofit/>
          </a:bodyPr>
          <a:lstStyle/>
          <a:p>
            <a:pPr algn="just">
              <a:lnSpc>
                <a:spcPct val="110000"/>
              </a:lnSpc>
              <a:spcBef>
                <a:spcPts val="600"/>
              </a:spcBef>
            </a:pPr>
            <a:r>
              <a:rPr lang="zh-CN" altLang="en-US" sz="2600" b="1" dirty="0">
                <a:solidFill>
                  <a:srgbClr val="000099"/>
                </a:solidFill>
                <a:latin typeface="黑体" panose="02010609060101010101" pitchFamily="49" charset="-122"/>
                <a:ea typeface="黑体" panose="02010609060101010101" pitchFamily="49" charset="-122"/>
              </a:rPr>
              <a:t>迷走神经的分离</a:t>
            </a:r>
            <a:endParaRPr lang="en-US" altLang="zh-CN" sz="2600" b="1" dirty="0">
              <a:solidFill>
                <a:srgbClr val="000099"/>
              </a:solidFill>
              <a:latin typeface="黑体" panose="02010609060101010101" pitchFamily="49" charset="-122"/>
              <a:ea typeface="黑体" panose="02010609060101010101" pitchFamily="49" charset="-122"/>
            </a:endParaRPr>
          </a:p>
          <a:p>
            <a:pPr lvl="1" algn="just">
              <a:lnSpc>
                <a:spcPct val="110000"/>
              </a:lnSpc>
              <a:spcBef>
                <a:spcPts val="600"/>
              </a:spcBef>
            </a:pPr>
            <a:r>
              <a:rPr lang="zh-CN" altLang="en-US" sz="2400" b="1" dirty="0">
                <a:latin typeface="黑体" panose="02010609060101010101" pitchFamily="49" charset="-122"/>
                <a:ea typeface="黑体" panose="02010609060101010101" pitchFamily="49" charset="-122"/>
              </a:rPr>
              <a:t>在气管两侧辨别</a:t>
            </a:r>
            <a:r>
              <a:rPr lang="zh-CN" altLang="en-US" sz="2400" b="1" dirty="0">
                <a:solidFill>
                  <a:srgbClr val="0033CC"/>
                </a:solidFill>
                <a:latin typeface="黑体" panose="02010609060101010101" pitchFamily="49" charset="-122"/>
                <a:ea typeface="黑体" panose="02010609060101010101" pitchFamily="49" charset="-122"/>
              </a:rPr>
              <a:t>颈总动脉</a:t>
            </a:r>
            <a:r>
              <a:rPr lang="zh-CN" altLang="en-US" sz="2400" b="1" dirty="0">
                <a:latin typeface="黑体" panose="02010609060101010101" pitchFamily="49" charset="-122"/>
                <a:ea typeface="黑体" panose="02010609060101010101" pitchFamily="49" charset="-122"/>
              </a:rPr>
              <a:t>、</a:t>
            </a:r>
            <a:r>
              <a:rPr lang="zh-CN" altLang="en-US" sz="2400" b="1" dirty="0">
                <a:solidFill>
                  <a:srgbClr val="0033CC"/>
                </a:solidFill>
                <a:latin typeface="黑体" panose="02010609060101010101" pitchFamily="49" charset="-122"/>
                <a:ea typeface="黑体" panose="02010609060101010101" pitchFamily="49" charset="-122"/>
              </a:rPr>
              <a:t>迷走神经</a:t>
            </a:r>
            <a:r>
              <a:rPr lang="zh-CN" altLang="en-US" sz="2400" b="1" dirty="0">
                <a:latin typeface="黑体" panose="02010609060101010101" pitchFamily="49" charset="-122"/>
                <a:ea typeface="黑体" panose="02010609060101010101" pitchFamily="49" charset="-122"/>
              </a:rPr>
              <a:t>、</a:t>
            </a:r>
            <a:r>
              <a:rPr lang="zh-CN" altLang="en-US" sz="2400" b="1" dirty="0">
                <a:solidFill>
                  <a:srgbClr val="0033CC"/>
                </a:solidFill>
                <a:latin typeface="黑体" panose="02010609060101010101" pitchFamily="49" charset="-122"/>
                <a:ea typeface="黑体" panose="02010609060101010101" pitchFamily="49" charset="-122"/>
              </a:rPr>
              <a:t>交感神经</a:t>
            </a:r>
            <a:r>
              <a:rPr lang="zh-CN" altLang="en-US" sz="2400" b="1" dirty="0">
                <a:latin typeface="黑体" panose="02010609060101010101" pitchFamily="49" charset="-122"/>
                <a:ea typeface="黑体" panose="02010609060101010101" pitchFamily="49" charset="-122"/>
              </a:rPr>
              <a:t>、</a:t>
            </a:r>
            <a:r>
              <a:rPr lang="zh-CN" altLang="en-US" sz="2400" b="1" dirty="0">
                <a:solidFill>
                  <a:srgbClr val="0033CC"/>
                </a:solidFill>
                <a:latin typeface="黑体" panose="02010609060101010101" pitchFamily="49" charset="-122"/>
                <a:ea typeface="黑体" panose="02010609060101010101" pitchFamily="49" charset="-122"/>
              </a:rPr>
              <a:t>减压神经</a:t>
            </a:r>
            <a:r>
              <a:rPr lang="zh-CN" altLang="en-US" sz="2400" b="1" dirty="0">
                <a:latin typeface="黑体" panose="02010609060101010101" pitchFamily="49" charset="-122"/>
                <a:ea typeface="黑体" panose="02010609060101010101" pitchFamily="49" charset="-122"/>
              </a:rPr>
              <a:t>，在</a:t>
            </a:r>
            <a:r>
              <a:rPr lang="zh-CN" altLang="en-US" sz="2400" b="1" dirty="0">
                <a:solidFill>
                  <a:srgbClr val="FF0000"/>
                </a:solidFill>
                <a:latin typeface="黑体" panose="02010609060101010101" pitchFamily="49" charset="-122"/>
                <a:ea typeface="黑体" panose="02010609060101010101" pitchFamily="49" charset="-122"/>
              </a:rPr>
              <a:t>两侧迷走神经</a:t>
            </a:r>
            <a:r>
              <a:rPr lang="zh-CN" altLang="en-US" sz="2400" b="1" dirty="0">
                <a:latin typeface="黑体" panose="02010609060101010101" pitchFamily="49" charset="-122"/>
                <a:ea typeface="黑体" panose="02010609060101010101" pitchFamily="49" charset="-122"/>
              </a:rPr>
              <a:t>下方各穿两条湿润棉线备用。</a:t>
            </a:r>
            <a:endParaRPr lang="en-US" altLang="zh-CN" sz="2400" b="1" dirty="0">
              <a:latin typeface="黑体" panose="02010609060101010101" pitchFamily="49" charset="-122"/>
              <a:ea typeface="黑体" panose="02010609060101010101" pitchFamily="49" charset="-122"/>
            </a:endParaRPr>
          </a:p>
          <a:p>
            <a:pPr lvl="1" algn="just">
              <a:lnSpc>
                <a:spcPct val="110000"/>
              </a:lnSpc>
              <a:spcBef>
                <a:spcPts val="600"/>
              </a:spcBef>
            </a:pPr>
            <a:r>
              <a:rPr lang="zh-CN" altLang="en-US" sz="2400" b="1" dirty="0">
                <a:latin typeface="黑体" panose="02010609060101010101" pitchFamily="49" charset="-122"/>
                <a:ea typeface="黑体" panose="02010609060101010101" pitchFamily="49" charset="-122"/>
              </a:rPr>
              <a:t>分离时特别注意不要过渡牵拉，并随时用生理盐水润湿。</a:t>
            </a:r>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63530" y="3053000"/>
            <a:ext cx="4041807" cy="29416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矩形 5"/>
          <p:cNvSpPr/>
          <p:nvPr/>
        </p:nvSpPr>
        <p:spPr>
          <a:xfrm>
            <a:off x="2845202" y="5994624"/>
            <a:ext cx="3278462" cy="461665"/>
          </a:xfrm>
          <a:prstGeom prst="rect">
            <a:avLst/>
          </a:prstGeom>
        </p:spPr>
        <p:txBody>
          <a:bodyPr wrap="none">
            <a:spAutoFit/>
          </a:bodyPr>
          <a:lstStyle/>
          <a:p>
            <a:r>
              <a:rPr lang="zh-CN" altLang="en-US" sz="2400" b="1" dirty="0">
                <a:solidFill>
                  <a:prstClr val="black"/>
                </a:solidFill>
                <a:latin typeface="黑体" panose="02010609060101010101" pitchFamily="49" charset="-122"/>
                <a:ea typeface="黑体" panose="02010609060101010101" pitchFamily="49" charset="-122"/>
              </a:rPr>
              <a:t>家兔颈部主要神经血管</a:t>
            </a:r>
            <a:endParaRPr lang="zh-CN" altLang="en-US" sz="2400" dirty="0">
              <a:solidFill>
                <a:prstClr val="black"/>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1905385129"/>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标题 1"/>
          <p:cNvSpPr>
            <a:spLocks noGrp="1"/>
          </p:cNvSpPr>
          <p:nvPr>
            <p:ph type="ctrTitle" idx="4294967295"/>
          </p:nvPr>
        </p:nvSpPr>
        <p:spPr>
          <a:xfrm>
            <a:off x="2153370" y="2381777"/>
            <a:ext cx="5831681" cy="1821656"/>
          </a:xfrm>
        </p:spPr>
        <p:txBody>
          <a:bodyPr anchor="ctr">
            <a:normAutofit/>
          </a:bodyPr>
          <a:lstStyle/>
          <a:p>
            <a:pPr algn="l"/>
            <a:r>
              <a:rPr lang="zh-CN" altLang="en-US" sz="2800" dirty="0">
                <a:solidFill>
                  <a:srgbClr val="7030A0"/>
                </a:solidFill>
                <a:effectLst/>
                <a:latin typeface="黑体" panose="02010609060101010101" pitchFamily="49" charset="-122"/>
                <a:ea typeface="黑体" panose="02010609060101010101" pitchFamily="49" charset="-122"/>
              </a:rPr>
              <a:t>实验</a:t>
            </a:r>
            <a:r>
              <a:rPr lang="en-US" altLang="zh-CN" sz="2800" dirty="0">
                <a:solidFill>
                  <a:srgbClr val="7030A0"/>
                </a:solidFill>
                <a:effectLst/>
                <a:latin typeface="黑体" panose="02010609060101010101" pitchFamily="49" charset="-122"/>
                <a:ea typeface="黑体" panose="02010609060101010101" pitchFamily="49" charset="-122"/>
              </a:rPr>
              <a:t>7</a:t>
            </a:r>
            <a:r>
              <a:rPr lang="zh-CN" altLang="en-US" sz="2800" dirty="0">
                <a:solidFill>
                  <a:srgbClr val="7030A0"/>
                </a:solidFill>
                <a:effectLst/>
                <a:latin typeface="黑体" panose="02010609060101010101" pitchFamily="49" charset="-122"/>
                <a:ea typeface="黑体" panose="02010609060101010101" pitchFamily="49" charset="-122"/>
              </a:rPr>
              <a:t> </a:t>
            </a:r>
            <a:r>
              <a:rPr lang="en-US" altLang="zh-CN" sz="2800" dirty="0">
                <a:solidFill>
                  <a:srgbClr val="7030A0"/>
                </a:solidFill>
                <a:effectLst/>
                <a:latin typeface="黑体" panose="02010609060101010101" pitchFamily="49" charset="-122"/>
                <a:ea typeface="黑体" panose="02010609060101010101" pitchFamily="49" charset="-122"/>
              </a:rPr>
              <a:t> </a:t>
            </a:r>
            <a:r>
              <a:rPr lang="zh-CN" altLang="en-US" sz="2800" dirty="0">
                <a:solidFill>
                  <a:srgbClr val="7030A0"/>
                </a:solidFill>
                <a:effectLst/>
                <a:latin typeface="黑体" panose="02010609060101010101" pitchFamily="49" charset="-122"/>
                <a:ea typeface="黑体" panose="02010609060101010101" pitchFamily="49" charset="-122"/>
              </a:rPr>
              <a:t>家兔呼吸运动的调节</a:t>
            </a:r>
            <a:br>
              <a:rPr lang="en-US" altLang="zh-CN" sz="2800" dirty="0">
                <a:solidFill>
                  <a:srgbClr val="7030A0"/>
                </a:solidFill>
                <a:effectLst/>
                <a:latin typeface="黑体" panose="02010609060101010101" pitchFamily="49" charset="-122"/>
                <a:ea typeface="黑体" panose="02010609060101010101" pitchFamily="49" charset="-122"/>
              </a:rPr>
            </a:br>
            <a:br>
              <a:rPr lang="en-US" altLang="zh-CN" sz="2800" dirty="0">
                <a:solidFill>
                  <a:srgbClr val="7030A0"/>
                </a:solidFill>
                <a:effectLst/>
                <a:latin typeface="黑体" panose="02010609060101010101" pitchFamily="49" charset="-122"/>
                <a:ea typeface="黑体" panose="02010609060101010101" pitchFamily="49" charset="-122"/>
              </a:rPr>
            </a:br>
            <a:endParaRPr lang="zh-CN" altLang="en-US" sz="2800" dirty="0">
              <a:solidFill>
                <a:srgbClr val="7030A0"/>
              </a:solidFill>
              <a:effectLst/>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621362137"/>
      </p:ext>
    </p:extLst>
  </p:cSld>
  <p:clrMapOvr>
    <a:masterClrMapping/>
  </p:clrMapOvr>
  <mc:AlternateContent xmlns:mc="http://schemas.openxmlformats.org/markup-compatibility/2006" xmlns:p14="http://schemas.microsoft.com/office/powerpoint/2010/main">
    <mc:Choice Requires="p14">
      <p:transition spd="slow" p14:dur="999"/>
    </mc:Choice>
    <mc:Fallback xmlns="">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内容占位符 2"/>
          <p:cNvSpPr>
            <a:spLocks noGrp="1"/>
          </p:cNvSpPr>
          <p:nvPr>
            <p:ph sz="quarter" idx="13"/>
          </p:nvPr>
        </p:nvSpPr>
        <p:spPr>
          <a:xfrm>
            <a:off x="572756" y="517314"/>
            <a:ext cx="7391030" cy="1907387"/>
          </a:xfrm>
        </p:spPr>
        <p:txBody>
          <a:bodyPr>
            <a:noAutofit/>
          </a:bodyPr>
          <a:lstStyle/>
          <a:p>
            <a:pPr algn="just">
              <a:lnSpc>
                <a:spcPct val="110000"/>
              </a:lnSpc>
              <a:spcBef>
                <a:spcPts val="1350"/>
              </a:spcBef>
            </a:pPr>
            <a:r>
              <a:rPr lang="zh-CN" altLang="en-US" sz="2400" b="1" dirty="0">
                <a:latin typeface="黑体" panose="02010609060101010101" pitchFamily="49" charset="-122"/>
                <a:ea typeface="黑体" panose="02010609060101010101" pitchFamily="49" charset="-122"/>
              </a:rPr>
              <a:t>呼吸流量换能器连接</a:t>
            </a:r>
            <a:endParaRPr lang="en-US" altLang="zh-CN" sz="2400" b="1" dirty="0">
              <a:latin typeface="黑体" panose="02010609060101010101" pitchFamily="49" charset="-122"/>
              <a:ea typeface="黑体" panose="02010609060101010101" pitchFamily="49" charset="-122"/>
            </a:endParaRPr>
          </a:p>
          <a:p>
            <a:pPr lvl="1" algn="just">
              <a:lnSpc>
                <a:spcPct val="110000"/>
              </a:lnSpc>
            </a:pPr>
            <a:r>
              <a:rPr lang="zh-CN" altLang="en-US" sz="2400" b="1" dirty="0">
                <a:latin typeface="黑体" panose="02010609060101010101" pitchFamily="49" charset="-122"/>
                <a:ea typeface="黑体" panose="02010609060101010101" pitchFamily="49" charset="-122"/>
              </a:rPr>
              <a:t>将气管插管的一侧支管通过橡皮管与呼吸流量换能器相连，另一侧支管与大气相通，</a:t>
            </a:r>
            <a:r>
              <a:rPr lang="zh-CN" altLang="en-US" sz="2400" b="1" dirty="0">
                <a:solidFill>
                  <a:srgbClr val="0000CC"/>
                </a:solidFill>
                <a:latin typeface="黑体" panose="02010609060101010101" pitchFamily="49" charset="-122"/>
                <a:ea typeface="黑体" panose="02010609060101010101" pitchFamily="49" charset="-122"/>
              </a:rPr>
              <a:t>呼吸流量换能器信号输出端与记录系统</a:t>
            </a:r>
            <a:r>
              <a:rPr lang="en-US" altLang="zh-CN" sz="2400" b="1" dirty="0">
                <a:solidFill>
                  <a:srgbClr val="0000CC"/>
                </a:solidFill>
                <a:latin typeface="黑体" panose="02010609060101010101" pitchFamily="49" charset="-122"/>
                <a:ea typeface="黑体" panose="02010609060101010101" pitchFamily="49" charset="-122"/>
              </a:rPr>
              <a:t>1</a:t>
            </a:r>
            <a:r>
              <a:rPr lang="zh-CN" altLang="en-US" sz="2400" b="1" dirty="0">
                <a:solidFill>
                  <a:srgbClr val="0000CC"/>
                </a:solidFill>
                <a:latin typeface="黑体" panose="02010609060101010101" pitchFamily="49" charset="-122"/>
                <a:ea typeface="黑体" panose="02010609060101010101" pitchFamily="49" charset="-122"/>
              </a:rPr>
              <a:t>通道相连</a:t>
            </a:r>
            <a:r>
              <a:rPr lang="zh-CN" altLang="en-US" sz="2400" b="1" dirty="0">
                <a:latin typeface="黑体" panose="02010609060101010101" pitchFamily="49" charset="-122"/>
                <a:ea typeface="黑体" panose="02010609060101010101" pitchFamily="49" charset="-122"/>
              </a:rPr>
              <a:t>。</a:t>
            </a:r>
            <a:endParaRPr lang="zh-CN" altLang="en-US" sz="2400" dirty="0">
              <a:latin typeface="黑体" panose="02010609060101010101" pitchFamily="49" charset="-122"/>
              <a:ea typeface="黑体" panose="02010609060101010101" pitchFamily="49" charset="-122"/>
            </a:endParaRPr>
          </a:p>
        </p:txBody>
      </p:sp>
      <p:pic>
        <p:nvPicPr>
          <p:cNvPr id="5" name="图片 4">
            <a:extLst>
              <a:ext uri="{FF2B5EF4-FFF2-40B4-BE49-F238E27FC236}">
                <a16:creationId xmlns:a16="http://schemas.microsoft.com/office/drawing/2014/main" id="{23A9CF7C-9AD4-4288-BDF7-0989A42B814C}"/>
              </a:ext>
            </a:extLst>
          </p:cNvPr>
          <p:cNvPicPr>
            <a:picLocks noChangeAspect="1"/>
          </p:cNvPicPr>
          <p:nvPr/>
        </p:nvPicPr>
        <p:blipFill rotWithShape="1">
          <a:blip r:embed="rId2"/>
          <a:srcRect l="2872" t="21257" r="22291" b="23228"/>
          <a:stretch/>
        </p:blipFill>
        <p:spPr>
          <a:xfrm>
            <a:off x="1856514" y="2615461"/>
            <a:ext cx="5302575" cy="2622529"/>
          </a:xfrm>
          <a:prstGeom prst="rect">
            <a:avLst/>
          </a:prstGeom>
        </p:spPr>
      </p:pic>
      <p:sp>
        <p:nvSpPr>
          <p:cNvPr id="2" name="矩形 1"/>
          <p:cNvSpPr/>
          <p:nvPr/>
        </p:nvSpPr>
        <p:spPr>
          <a:xfrm>
            <a:off x="3376723" y="5335924"/>
            <a:ext cx="2262158" cy="369332"/>
          </a:xfrm>
          <a:prstGeom prst="rect">
            <a:avLst/>
          </a:prstGeom>
        </p:spPr>
        <p:txBody>
          <a:bodyPr wrap="none">
            <a:spAutoFit/>
          </a:bodyPr>
          <a:lstStyle/>
          <a:p>
            <a:r>
              <a:rPr lang="zh-CN" altLang="en-US" dirty="0">
                <a:latin typeface="黑体" panose="02010609060101010101" pitchFamily="49" charset="-122"/>
                <a:ea typeface="黑体" panose="02010609060101010101" pitchFamily="49" charset="-122"/>
              </a:rPr>
              <a:t>呼吸流量换能器连接</a:t>
            </a:r>
          </a:p>
        </p:txBody>
      </p:sp>
    </p:spTree>
    <p:extLst>
      <p:ext uri="{BB962C8B-B14F-4D97-AF65-F5344CB8AC3E}">
        <p14:creationId xmlns:p14="http://schemas.microsoft.com/office/powerpoint/2010/main" val="38877762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p:cNvSpPr>
            <a:spLocks noGrp="1" noChangeArrowheads="1"/>
          </p:cNvSpPr>
          <p:nvPr>
            <p:ph type="body" idx="4294967295"/>
          </p:nvPr>
        </p:nvSpPr>
        <p:spPr>
          <a:xfrm>
            <a:off x="85061" y="477813"/>
            <a:ext cx="5105400" cy="3395860"/>
          </a:xfrm>
        </p:spPr>
        <p:txBody>
          <a:bodyPr>
            <a:noAutofit/>
          </a:bodyPr>
          <a:lstStyle/>
          <a:p>
            <a:pPr algn="just" eaLnBrk="1" hangingPunct="1">
              <a:lnSpc>
                <a:spcPct val="110000"/>
              </a:lnSpc>
            </a:pPr>
            <a:r>
              <a:rPr lang="zh-CN" altLang="en-US" sz="2400" b="1" dirty="0">
                <a:latin typeface="黑体" panose="02010609060101010101" pitchFamily="49" charset="-122"/>
                <a:ea typeface="黑体" panose="02010609060101010101" pitchFamily="49" charset="-122"/>
              </a:rPr>
              <a:t>记录正常呼吸与血压曲线：</a:t>
            </a:r>
            <a:endParaRPr lang="en-US" altLang="zh-CN" sz="2400" b="1" dirty="0">
              <a:latin typeface="黑体" panose="02010609060101010101" pitchFamily="49" charset="-122"/>
              <a:ea typeface="黑体" panose="02010609060101010101" pitchFamily="49" charset="-122"/>
            </a:endParaRPr>
          </a:p>
          <a:p>
            <a:pPr lvl="1" algn="just">
              <a:lnSpc>
                <a:spcPct val="110000"/>
              </a:lnSpc>
              <a:spcBef>
                <a:spcPts val="0"/>
              </a:spcBef>
            </a:pPr>
            <a:r>
              <a:rPr lang="zh-CN" altLang="en-US" sz="2400" b="1" dirty="0">
                <a:latin typeface="黑体" panose="02010609060101010101" pitchFamily="49" charset="-122"/>
                <a:ea typeface="黑体" panose="02010609060101010101" pitchFamily="49" charset="-122"/>
              </a:rPr>
              <a:t>打开软件，</a:t>
            </a:r>
            <a:r>
              <a:rPr lang="zh-CN" altLang="en-US" sz="2400" b="1" dirty="0">
                <a:solidFill>
                  <a:srgbClr val="990099"/>
                </a:solidFill>
                <a:latin typeface="黑体" panose="02010609060101010101" pitchFamily="49" charset="-122"/>
                <a:ea typeface="黑体" panose="02010609060101010101" pitchFamily="49" charset="-122"/>
              </a:rPr>
              <a:t>调节</a:t>
            </a:r>
            <a:r>
              <a:rPr lang="en-US" altLang="zh-CN" sz="2400" b="1" dirty="0">
                <a:solidFill>
                  <a:srgbClr val="990099"/>
                </a:solidFill>
                <a:latin typeface="黑体" panose="02010609060101010101" pitchFamily="49" charset="-122"/>
                <a:ea typeface="黑体" panose="02010609060101010101" pitchFamily="49" charset="-122"/>
              </a:rPr>
              <a:t>1</a:t>
            </a:r>
            <a:r>
              <a:rPr lang="zh-CN" altLang="en-US" sz="2400" b="1" dirty="0">
                <a:solidFill>
                  <a:srgbClr val="990099"/>
                </a:solidFill>
                <a:latin typeface="黑体" panose="02010609060101010101" pitchFamily="49" charset="-122"/>
                <a:ea typeface="黑体" panose="02010609060101010101" pitchFamily="49" charset="-122"/>
              </a:rPr>
              <a:t>通道为呼吸流量，</a:t>
            </a:r>
            <a:r>
              <a:rPr lang="zh-CN" altLang="en-US" sz="2400" b="1" dirty="0">
                <a:latin typeface="黑体" panose="02010609060101010101" pitchFamily="49" charset="-122"/>
                <a:ea typeface="黑体" panose="02010609060101010101" pitchFamily="49" charset="-122"/>
              </a:rPr>
              <a:t>（选择家兔呼吸运动调节实验，时间参数为</a:t>
            </a:r>
            <a:r>
              <a:rPr lang="en-US" altLang="zh-CN" sz="2400" b="1" dirty="0">
                <a:latin typeface="黑体" panose="02010609060101010101" pitchFamily="49" charset="-122"/>
                <a:ea typeface="黑体" panose="02010609060101010101" pitchFamily="49" charset="-122"/>
              </a:rPr>
              <a:t>1s</a:t>
            </a:r>
            <a:r>
              <a:rPr lang="zh-CN" altLang="en-US" sz="2400" b="1" dirty="0">
                <a:latin typeface="黑体" panose="02010609060101010101" pitchFamily="49" charset="-122"/>
                <a:ea typeface="黑体" panose="02010609060101010101" pitchFamily="49" charset="-122"/>
              </a:rPr>
              <a:t>）记录一段正常的呼吸运动曲线，同时观察吸气相和呼气相在呼吸曲线上的表现形式，注意呼吸幅度和频率。</a:t>
            </a:r>
          </a:p>
        </p:txBody>
      </p:sp>
      <p:pic>
        <p:nvPicPr>
          <p:cNvPr id="2052"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t="4" b="21021"/>
          <a:stretch/>
        </p:blipFill>
        <p:spPr bwMode="auto">
          <a:xfrm>
            <a:off x="5326911" y="697516"/>
            <a:ext cx="3090333" cy="32585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txBox="1">
            <a:spLocks noChangeArrowheads="1"/>
          </p:cNvSpPr>
          <p:nvPr/>
        </p:nvSpPr>
        <p:spPr>
          <a:xfrm>
            <a:off x="297170" y="3873673"/>
            <a:ext cx="8014291" cy="2548391"/>
          </a:xfrm>
          <a:prstGeom prst="rect">
            <a:avLst/>
          </a:prstGeom>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10000"/>
              </a:lnSpc>
            </a:pPr>
            <a:r>
              <a:rPr lang="zh-CN" altLang="en-US" sz="2400" b="1" dirty="0">
                <a:solidFill>
                  <a:srgbClr val="000099"/>
                </a:solidFill>
                <a:latin typeface="黑体" panose="02010609060101010101" pitchFamily="49" charset="-122"/>
                <a:ea typeface="黑体" panose="02010609060101010101" pitchFamily="49" charset="-122"/>
              </a:rPr>
              <a:t>增加吸入气中的</a:t>
            </a:r>
            <a:r>
              <a:rPr lang="en-US" altLang="zh-CN" sz="2400" b="1" dirty="0">
                <a:solidFill>
                  <a:srgbClr val="000099"/>
                </a:solidFill>
                <a:latin typeface="黑体" panose="02010609060101010101" pitchFamily="49" charset="-122"/>
                <a:ea typeface="黑体" panose="02010609060101010101" pitchFamily="49" charset="-122"/>
              </a:rPr>
              <a:t>CO</a:t>
            </a:r>
            <a:r>
              <a:rPr lang="en-US" altLang="zh-CN" sz="2400" b="1" baseline="-25000" dirty="0">
                <a:solidFill>
                  <a:srgbClr val="000099"/>
                </a:solidFill>
                <a:latin typeface="黑体" panose="02010609060101010101" pitchFamily="49" charset="-122"/>
                <a:ea typeface="黑体" panose="02010609060101010101" pitchFamily="49" charset="-122"/>
              </a:rPr>
              <a:t>2</a:t>
            </a:r>
            <a:r>
              <a:rPr lang="zh-CN" altLang="en-US" sz="2400" b="1" dirty="0">
                <a:solidFill>
                  <a:srgbClr val="000099"/>
                </a:solidFill>
                <a:latin typeface="黑体" panose="02010609060101010101" pitchFamily="49" charset="-122"/>
                <a:ea typeface="黑体" panose="02010609060101010101" pitchFamily="49" charset="-122"/>
              </a:rPr>
              <a:t>浓度：</a:t>
            </a:r>
          </a:p>
          <a:p>
            <a:pPr lvl="1" algn="just">
              <a:lnSpc>
                <a:spcPct val="110000"/>
              </a:lnSpc>
            </a:pPr>
            <a:r>
              <a:rPr lang="zh-CN" altLang="en-US" b="1" dirty="0">
                <a:latin typeface="黑体" panose="02010609060101010101" pitchFamily="49" charset="-122"/>
                <a:ea typeface="黑体" panose="02010609060101010101" pitchFamily="49" charset="-122"/>
              </a:rPr>
              <a:t>将装有</a:t>
            </a:r>
            <a:r>
              <a:rPr lang="en-US" altLang="zh-CN" b="1" dirty="0">
                <a:latin typeface="黑体" panose="02010609060101010101" pitchFamily="49" charset="-122"/>
                <a:ea typeface="黑体" panose="02010609060101010101" pitchFamily="49" charset="-122"/>
              </a:rPr>
              <a:t>CO</a:t>
            </a:r>
            <a:r>
              <a:rPr lang="en-US" altLang="zh-CN" b="1" baseline="-25000" dirty="0">
                <a:latin typeface="黑体" panose="02010609060101010101" pitchFamily="49" charset="-122"/>
                <a:ea typeface="黑体" panose="02010609060101010101" pitchFamily="49" charset="-122"/>
              </a:rPr>
              <a:t>2</a:t>
            </a:r>
            <a:r>
              <a:rPr lang="zh-CN" altLang="en-US" b="1" dirty="0">
                <a:latin typeface="黑体" panose="02010609060101010101" pitchFamily="49" charset="-122"/>
                <a:ea typeface="黑体" panose="02010609060101010101" pitchFamily="49" charset="-122"/>
              </a:rPr>
              <a:t>的气囊管口与气管插管的游离侧支管相连（靠近），松开气囊的夹子，使部分</a:t>
            </a:r>
            <a:r>
              <a:rPr lang="en-US" altLang="zh-CN" b="1" dirty="0">
                <a:latin typeface="黑体" panose="02010609060101010101" pitchFamily="49" charset="-122"/>
                <a:ea typeface="黑体" panose="02010609060101010101" pitchFamily="49" charset="-122"/>
              </a:rPr>
              <a:t>CO</a:t>
            </a:r>
            <a:r>
              <a:rPr lang="en-US" altLang="zh-CN" b="1" baseline="-25000" dirty="0">
                <a:latin typeface="黑体" panose="02010609060101010101" pitchFamily="49" charset="-122"/>
                <a:ea typeface="黑体" panose="02010609060101010101" pitchFamily="49" charset="-122"/>
              </a:rPr>
              <a:t>2</a:t>
            </a:r>
            <a:r>
              <a:rPr lang="zh-CN" altLang="en-US" b="1" dirty="0">
                <a:latin typeface="黑体" panose="02010609060101010101" pitchFamily="49" charset="-122"/>
                <a:ea typeface="黑体" panose="02010609060101010101" pitchFamily="49" charset="-122"/>
              </a:rPr>
              <a:t>随吸气进入气管，观察呼吸的变化。一旦出现变化，立即去掉气囊，观察曲线的恢复过程。</a:t>
            </a:r>
          </a:p>
        </p:txBody>
      </p:sp>
    </p:spTree>
    <p:extLst>
      <p:ext uri="{BB962C8B-B14F-4D97-AF65-F5344CB8AC3E}">
        <p14:creationId xmlns:p14="http://schemas.microsoft.com/office/powerpoint/2010/main" val="2903469622"/>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type="body" idx="4294967295"/>
          </p:nvPr>
        </p:nvSpPr>
        <p:spPr>
          <a:xfrm>
            <a:off x="287081" y="847836"/>
            <a:ext cx="8006316" cy="4500340"/>
          </a:xfrm>
        </p:spPr>
        <p:txBody>
          <a:bodyPr>
            <a:noAutofit/>
          </a:bodyPr>
          <a:lstStyle/>
          <a:p>
            <a:pPr algn="just">
              <a:lnSpc>
                <a:spcPct val="110000"/>
              </a:lnSpc>
              <a:spcBef>
                <a:spcPts val="600"/>
              </a:spcBef>
            </a:pPr>
            <a:r>
              <a:rPr lang="zh-CN" altLang="en-US" sz="2400" b="1" dirty="0">
                <a:solidFill>
                  <a:srgbClr val="000099"/>
                </a:solidFill>
                <a:latin typeface="黑体" panose="02010609060101010101" pitchFamily="49" charset="-122"/>
                <a:ea typeface="黑体" panose="02010609060101010101" pitchFamily="49" charset="-122"/>
              </a:rPr>
              <a:t>增大无效腔</a:t>
            </a:r>
            <a:r>
              <a:rPr lang="zh-CN" altLang="en-US" sz="2400" b="1" dirty="0">
                <a:latin typeface="黑体" panose="02010609060101010101" pitchFamily="49" charset="-122"/>
                <a:ea typeface="黑体" panose="02010609060101010101" pitchFamily="49" charset="-122"/>
              </a:rPr>
              <a:t>：</a:t>
            </a:r>
          </a:p>
          <a:p>
            <a:pPr lvl="1" algn="just">
              <a:lnSpc>
                <a:spcPct val="110000"/>
              </a:lnSpc>
              <a:spcBef>
                <a:spcPts val="600"/>
              </a:spcBef>
            </a:pPr>
            <a:r>
              <a:rPr lang="zh-CN" altLang="en-US" sz="2400" b="1" dirty="0">
                <a:latin typeface="黑体" panose="02010609060101010101" pitchFamily="49" charset="-122"/>
                <a:ea typeface="黑体" panose="02010609060101010101" pitchFamily="49" charset="-122"/>
              </a:rPr>
              <a:t>气管插管的游离侧支管和呼吸流量换能器游离侧支管同时分别连接长约</a:t>
            </a:r>
            <a:r>
              <a:rPr lang="en-US" altLang="zh-CN" sz="2400" b="1" dirty="0">
                <a:latin typeface="黑体" panose="02010609060101010101" pitchFamily="49" charset="-122"/>
                <a:ea typeface="黑体" panose="02010609060101010101" pitchFamily="49" charset="-122"/>
              </a:rPr>
              <a:t>1.50 </a:t>
            </a:r>
            <a:r>
              <a:rPr lang="en-US" altLang="zh-CN" sz="2400" b="1" cap="none" dirty="0">
                <a:latin typeface="黑体" panose="02010609060101010101" pitchFamily="49" charset="-122"/>
                <a:ea typeface="黑体" panose="02010609060101010101" pitchFamily="49" charset="-122"/>
              </a:rPr>
              <a:t>m</a:t>
            </a:r>
            <a:r>
              <a:rPr lang="zh-CN" altLang="en-US" sz="2400" b="1" dirty="0">
                <a:latin typeface="黑体" panose="02010609060101010101" pitchFamily="49" charset="-122"/>
                <a:ea typeface="黑体" panose="02010609060101010101" pitchFamily="49" charset="-122"/>
              </a:rPr>
              <a:t>的橡胶管（或者气管插管的游离侧支管</a:t>
            </a:r>
            <a:r>
              <a:rPr lang="zh-CN" altLang="en-US" sz="2400" b="1" dirty="0">
                <a:solidFill>
                  <a:srgbClr val="000099"/>
                </a:solidFill>
                <a:latin typeface="黑体" panose="02010609060101010101" pitchFamily="49" charset="-122"/>
                <a:ea typeface="黑体" panose="02010609060101010101" pitchFamily="49" charset="-122"/>
              </a:rPr>
              <a:t>夹闭</a:t>
            </a:r>
            <a:r>
              <a:rPr lang="zh-CN" altLang="en-US" sz="2400" b="1" dirty="0">
                <a:latin typeface="黑体" panose="02010609060101010101" pitchFamily="49" charset="-122"/>
                <a:ea typeface="黑体" panose="02010609060101010101" pitchFamily="49" charset="-122"/>
              </a:rPr>
              <a:t>，呼吸流量换能器游离侧支管</a:t>
            </a:r>
            <a:r>
              <a:rPr lang="zh-CN" altLang="en-US" sz="2400" b="1" dirty="0">
                <a:solidFill>
                  <a:srgbClr val="000099"/>
                </a:solidFill>
                <a:latin typeface="黑体" panose="02010609060101010101" pitchFamily="49" charset="-122"/>
                <a:ea typeface="黑体" panose="02010609060101010101" pitchFamily="49" charset="-122"/>
              </a:rPr>
              <a:t>连接橡胶管</a:t>
            </a:r>
            <a:r>
              <a:rPr lang="zh-CN" altLang="en-US" sz="2400" b="1" dirty="0">
                <a:latin typeface="黑体" panose="02010609060101010101" pitchFamily="49" charset="-122"/>
                <a:ea typeface="黑体" panose="02010609060101010101" pitchFamily="49" charset="-122"/>
              </a:rPr>
              <a:t>），观察此时呼吸运动的变化。出现明显变化后，立即去掉橡胶管，观察恢复过程。</a:t>
            </a:r>
            <a:endParaRPr lang="en-US" altLang="zh-CN" sz="2400" b="1" dirty="0">
              <a:latin typeface="黑体" panose="02010609060101010101" pitchFamily="49" charset="-122"/>
              <a:ea typeface="黑体" panose="02010609060101010101" pitchFamily="49" charset="-122"/>
            </a:endParaRPr>
          </a:p>
          <a:p>
            <a:pPr algn="just">
              <a:lnSpc>
                <a:spcPct val="110000"/>
              </a:lnSpc>
              <a:spcBef>
                <a:spcPts val="600"/>
              </a:spcBef>
            </a:pPr>
            <a:r>
              <a:rPr lang="zh-CN" altLang="en-US" sz="2400" b="1" dirty="0">
                <a:solidFill>
                  <a:srgbClr val="000099"/>
                </a:solidFill>
                <a:latin typeface="黑体" panose="02010609060101010101" pitchFamily="49" charset="-122"/>
                <a:ea typeface="黑体" panose="02010609060101010101" pitchFamily="49" charset="-122"/>
              </a:rPr>
              <a:t>升高血液中</a:t>
            </a:r>
            <a:r>
              <a:rPr lang="en-US" altLang="zh-CN" sz="2400" b="1" dirty="0">
                <a:solidFill>
                  <a:srgbClr val="000099"/>
                </a:solidFill>
                <a:latin typeface="黑体" panose="02010609060101010101" pitchFamily="49" charset="-122"/>
                <a:ea typeface="黑体" panose="02010609060101010101" pitchFamily="49" charset="-122"/>
              </a:rPr>
              <a:t>H</a:t>
            </a:r>
            <a:r>
              <a:rPr lang="en-US" altLang="zh-CN" sz="2400" b="1" baseline="30000" dirty="0">
                <a:solidFill>
                  <a:srgbClr val="000099"/>
                </a:solidFill>
                <a:latin typeface="黑体" panose="02010609060101010101" pitchFamily="49" charset="-122"/>
                <a:ea typeface="黑体" panose="02010609060101010101" pitchFamily="49" charset="-122"/>
              </a:rPr>
              <a:t>+</a:t>
            </a:r>
            <a:r>
              <a:rPr lang="zh-CN" altLang="en-US" sz="2400" b="1" dirty="0">
                <a:solidFill>
                  <a:srgbClr val="000099"/>
                </a:solidFill>
                <a:latin typeface="黑体" panose="02010609060101010101" pitchFamily="49" charset="-122"/>
                <a:ea typeface="黑体" panose="02010609060101010101" pitchFamily="49" charset="-122"/>
              </a:rPr>
              <a:t>浓度</a:t>
            </a:r>
            <a:r>
              <a:rPr lang="zh-CN" altLang="en-US" sz="2400" b="1" dirty="0">
                <a:latin typeface="黑体" panose="02010609060101010101" pitchFamily="49" charset="-122"/>
                <a:ea typeface="黑体" panose="02010609060101010101" pitchFamily="49" charset="-122"/>
              </a:rPr>
              <a:t>：</a:t>
            </a:r>
          </a:p>
          <a:p>
            <a:pPr lvl="1" algn="just">
              <a:lnSpc>
                <a:spcPct val="110000"/>
              </a:lnSpc>
              <a:spcBef>
                <a:spcPts val="600"/>
              </a:spcBef>
            </a:pPr>
            <a:r>
              <a:rPr lang="zh-CN" altLang="en-US" sz="2400" b="1" dirty="0">
                <a:latin typeface="黑体" panose="02010609060101010101" pitchFamily="49" charset="-122"/>
                <a:ea typeface="黑体" panose="02010609060101010101" pitchFamily="49" charset="-122"/>
              </a:rPr>
              <a:t>用注射器由耳缘静脉</a:t>
            </a:r>
            <a:r>
              <a:rPr lang="zh-CN" altLang="en-US" sz="2400" b="1" dirty="0">
                <a:solidFill>
                  <a:srgbClr val="990099"/>
                </a:solidFill>
                <a:latin typeface="黑体" panose="02010609060101010101" pitchFamily="49" charset="-122"/>
                <a:ea typeface="黑体" panose="02010609060101010101" pitchFamily="49" charset="-122"/>
              </a:rPr>
              <a:t>缓慢</a:t>
            </a:r>
            <a:r>
              <a:rPr lang="zh-CN" altLang="en-US" sz="2400" b="1" dirty="0">
                <a:latin typeface="黑体" panose="02010609060101010101" pitchFamily="49" charset="-122"/>
                <a:ea typeface="黑体" panose="02010609060101010101" pitchFamily="49" charset="-122"/>
              </a:rPr>
              <a:t>注入</a:t>
            </a:r>
            <a:r>
              <a:rPr lang="en-US" altLang="zh-CN" sz="2400" b="1" dirty="0">
                <a:latin typeface="黑体" panose="02010609060101010101" pitchFamily="49" charset="-122"/>
                <a:ea typeface="黑体" panose="02010609060101010101" pitchFamily="49" charset="-122"/>
              </a:rPr>
              <a:t>3% </a:t>
            </a:r>
            <a:r>
              <a:rPr lang="zh-CN" altLang="en-US" sz="2400" b="1" dirty="0">
                <a:latin typeface="黑体" panose="02010609060101010101" pitchFamily="49" charset="-122"/>
                <a:ea typeface="黑体" panose="02010609060101010101" pitchFamily="49" charset="-122"/>
              </a:rPr>
              <a:t>乳酸</a:t>
            </a:r>
            <a:r>
              <a:rPr lang="en-US" altLang="zh-CN" sz="2400" b="1" dirty="0">
                <a:latin typeface="黑体" panose="02010609060101010101" pitchFamily="49" charset="-122"/>
                <a:ea typeface="黑体" panose="02010609060101010101" pitchFamily="49" charset="-122"/>
              </a:rPr>
              <a:t>0.5 </a:t>
            </a:r>
            <a:r>
              <a:rPr lang="en-US" altLang="zh-CN" sz="2400" b="1" cap="none" dirty="0">
                <a:latin typeface="黑体" panose="02010609060101010101" pitchFamily="49" charset="-122"/>
                <a:ea typeface="黑体" panose="02010609060101010101" pitchFamily="49" charset="-122"/>
              </a:rPr>
              <a:t>m</a:t>
            </a:r>
            <a:r>
              <a:rPr lang="en-US" altLang="zh-CN" sz="2400" b="1" dirty="0">
                <a:latin typeface="黑体" panose="02010609060101010101" pitchFamily="49" charset="-122"/>
                <a:ea typeface="黑体" panose="02010609060101010101" pitchFamily="49" charset="-122"/>
              </a:rPr>
              <a:t>L</a:t>
            </a:r>
            <a:r>
              <a:rPr lang="zh-CN" altLang="en-US" sz="2400" b="1" dirty="0">
                <a:latin typeface="黑体" panose="02010609060101010101" pitchFamily="49" charset="-122"/>
                <a:ea typeface="黑体" panose="02010609060101010101" pitchFamily="49" charset="-122"/>
              </a:rPr>
              <a:t>，使血液</a:t>
            </a:r>
            <a:r>
              <a:rPr lang="en-US" altLang="zh-CN" sz="2400" b="1" dirty="0">
                <a:latin typeface="黑体" panose="02010609060101010101" pitchFamily="49" charset="-122"/>
                <a:ea typeface="黑体" panose="02010609060101010101" pitchFamily="49" charset="-122"/>
              </a:rPr>
              <a:t>pH</a:t>
            </a:r>
            <a:r>
              <a:rPr lang="zh-CN" altLang="en-US" sz="2400" b="1" dirty="0">
                <a:latin typeface="黑体" panose="02010609060101010101" pitchFamily="49" charset="-122"/>
                <a:ea typeface="黑体" panose="02010609060101010101" pitchFamily="49" charset="-122"/>
              </a:rPr>
              <a:t>值降低，观察此时呼吸运动的变化及恢复过程。</a:t>
            </a:r>
            <a:endParaRPr lang="en-US" altLang="zh-CN" sz="2400" b="1" dirty="0">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1493380011"/>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a:extLst>
              <a:ext uri="{FF2B5EF4-FFF2-40B4-BE49-F238E27FC236}">
                <a16:creationId xmlns:a16="http://schemas.microsoft.com/office/drawing/2014/main" id="{794FA03A-6291-444A-B7CE-462C085A0D68}"/>
              </a:ext>
            </a:extLst>
          </p:cNvPr>
          <p:cNvSpPr>
            <a:spLocks noGrp="1"/>
          </p:cNvSpPr>
          <p:nvPr>
            <p:ph sz="quarter" idx="13"/>
          </p:nvPr>
        </p:nvSpPr>
        <p:spPr>
          <a:xfrm>
            <a:off x="273213" y="1132701"/>
            <a:ext cx="7733103" cy="3673215"/>
          </a:xfrm>
          <a:solidFill>
            <a:schemeClr val="bg1"/>
          </a:solidFill>
        </p:spPr>
        <p:txBody>
          <a:bodyPr>
            <a:noAutofit/>
          </a:bodyPr>
          <a:lstStyle/>
          <a:p>
            <a:pPr algn="just">
              <a:spcBef>
                <a:spcPts val="450"/>
              </a:spcBef>
            </a:pPr>
            <a:r>
              <a:rPr lang="zh-CN" altLang="en-US" sz="2400" b="1" dirty="0">
                <a:solidFill>
                  <a:srgbClr val="000099"/>
                </a:solidFill>
                <a:latin typeface="黑体" panose="02010609060101010101" pitchFamily="49" charset="-122"/>
                <a:ea typeface="黑体" panose="02010609060101010101" pitchFamily="49" charset="-122"/>
              </a:rPr>
              <a:t>电刺激迷走神经</a:t>
            </a:r>
            <a:r>
              <a:rPr lang="zh-CN" altLang="en-US" sz="2400" b="1" dirty="0">
                <a:latin typeface="黑体" panose="02010609060101010101" pitchFamily="49" charset="-122"/>
                <a:ea typeface="黑体" panose="02010609060101010101" pitchFamily="49" charset="-122"/>
              </a:rPr>
              <a:t>：</a:t>
            </a:r>
            <a:endParaRPr lang="en-US" altLang="zh-CN" sz="2400" b="1" dirty="0">
              <a:latin typeface="黑体" panose="02010609060101010101" pitchFamily="49" charset="-122"/>
              <a:ea typeface="黑体" panose="02010609060101010101" pitchFamily="49" charset="-122"/>
            </a:endParaRPr>
          </a:p>
          <a:p>
            <a:pPr lvl="1" algn="just">
              <a:spcBef>
                <a:spcPts val="450"/>
              </a:spcBef>
            </a:pPr>
            <a:r>
              <a:rPr lang="zh-CN" altLang="en-US" sz="2400" b="1" dirty="0">
                <a:latin typeface="黑体" panose="02010609060101010101" pitchFamily="49" charset="-122"/>
                <a:ea typeface="黑体" panose="02010609060101010101" pitchFamily="49" charset="-122"/>
              </a:rPr>
              <a:t>先描记一段正常的呼吸曲线，切断左侧迷走神经，观察呼吸运动有何变化，计算呼吸频率的百分数。</a:t>
            </a:r>
            <a:endParaRPr lang="en-US" altLang="zh-CN" sz="2400" b="1" dirty="0">
              <a:latin typeface="黑体" panose="02010609060101010101" pitchFamily="49" charset="-122"/>
              <a:ea typeface="黑体" panose="02010609060101010101" pitchFamily="49" charset="-122"/>
            </a:endParaRPr>
          </a:p>
          <a:p>
            <a:pPr lvl="1" algn="just">
              <a:spcBef>
                <a:spcPts val="450"/>
              </a:spcBef>
            </a:pPr>
            <a:r>
              <a:rPr lang="zh-CN" altLang="en-US" sz="2400" b="1" dirty="0">
                <a:solidFill>
                  <a:schemeClr val="bg1">
                    <a:lumMod val="50000"/>
                  </a:schemeClr>
                </a:solidFill>
                <a:latin typeface="黑体" panose="02010609060101010101" pitchFamily="49" charset="-122"/>
                <a:ea typeface="黑体" panose="02010609060101010101" pitchFamily="49" charset="-122"/>
              </a:rPr>
              <a:t>再切断右侧迷走神经（两端结扎中间剪断），观察呼吸运动有何变化。</a:t>
            </a:r>
            <a:endParaRPr lang="en-US" altLang="zh-CN" sz="2400" b="1" dirty="0">
              <a:solidFill>
                <a:schemeClr val="bg1">
                  <a:lumMod val="50000"/>
                </a:schemeClr>
              </a:solidFill>
              <a:latin typeface="黑体" panose="02010609060101010101" pitchFamily="49" charset="-122"/>
              <a:ea typeface="黑体" panose="02010609060101010101" pitchFamily="49" charset="-122"/>
            </a:endParaRPr>
          </a:p>
          <a:p>
            <a:pPr lvl="1" algn="just">
              <a:spcBef>
                <a:spcPts val="450"/>
              </a:spcBef>
            </a:pPr>
            <a:r>
              <a:rPr lang="zh-CN" altLang="en-US" sz="2400" b="1" dirty="0">
                <a:solidFill>
                  <a:schemeClr val="bg1">
                    <a:lumMod val="50000"/>
                  </a:schemeClr>
                </a:solidFill>
                <a:latin typeface="黑体" panose="02010609060101010101" pitchFamily="49" charset="-122"/>
                <a:ea typeface="黑体" panose="02010609060101010101" pitchFamily="49" charset="-122"/>
              </a:rPr>
              <a:t>在此基础上，观察记录以中等强度和频率电刺激右侧迷走神经中枢端所致的呼吸运动的变化。</a:t>
            </a:r>
            <a:endParaRPr lang="en-US" altLang="zh-CN" sz="2400" b="1" dirty="0">
              <a:solidFill>
                <a:srgbClr val="000099"/>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1622862161"/>
      </p:ext>
    </p:extLst>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3"/>
          </p:nvPr>
        </p:nvSpPr>
        <p:spPr>
          <a:xfrm>
            <a:off x="483311" y="1112450"/>
            <a:ext cx="7448577" cy="4863047"/>
          </a:xfrm>
        </p:spPr>
        <p:txBody>
          <a:bodyPr>
            <a:normAutofit/>
          </a:bodyPr>
          <a:lstStyle/>
          <a:p>
            <a:pPr algn="just">
              <a:spcBef>
                <a:spcPts val="450"/>
              </a:spcBef>
            </a:pPr>
            <a:r>
              <a:rPr lang="zh-CN" altLang="en-US" sz="2400" b="1" dirty="0">
                <a:solidFill>
                  <a:srgbClr val="000099"/>
                </a:solidFill>
                <a:latin typeface="黑体" panose="02010609060101010101" pitchFamily="49" charset="-122"/>
              </a:rPr>
              <a:t>肺牵张反射</a:t>
            </a:r>
            <a:r>
              <a:rPr lang="zh-CN" altLang="en-US" sz="2400" b="1" dirty="0">
                <a:latin typeface="黑体" panose="02010609060101010101" pitchFamily="49" charset="-122"/>
              </a:rPr>
              <a:t>：不做（需用张力法或呼吸换能器法）</a:t>
            </a:r>
          </a:p>
          <a:p>
            <a:pPr lvl="1" algn="just">
              <a:spcBef>
                <a:spcPts val="450"/>
              </a:spcBef>
            </a:pPr>
            <a:r>
              <a:rPr lang="zh-CN" altLang="en-US" sz="2400" b="1" dirty="0">
                <a:latin typeface="黑体" panose="02010609060101010101" pitchFamily="49" charset="-122"/>
              </a:rPr>
              <a:t>将预先抽取 </a:t>
            </a:r>
            <a:r>
              <a:rPr lang="en-US" altLang="zh-CN" sz="2400" b="1" dirty="0">
                <a:latin typeface="黑体" panose="02010609060101010101" pitchFamily="49" charset="-122"/>
              </a:rPr>
              <a:t>50 mL</a:t>
            </a:r>
            <a:r>
              <a:rPr lang="zh-CN" altLang="en-US" sz="2400" b="1" dirty="0">
                <a:latin typeface="黑体" panose="02010609060101010101" pitchFamily="49" charset="-122"/>
              </a:rPr>
              <a:t>空气的注射器连接在气管插管的一侧支管上，于吸气末缓慢注入肺内，同时夹闭所有游离侧支管，使肺保持在持续扩张状态，注入过程于三个呼吸周期内完成。观察记录呼吸运动曲线的变化情况，并观察记录呼吸运动恢复过程。</a:t>
            </a:r>
            <a:endParaRPr lang="en-US" altLang="zh-CN" sz="2400" b="1" dirty="0">
              <a:latin typeface="黑体" panose="02010609060101010101" pitchFamily="49" charset="-122"/>
            </a:endParaRPr>
          </a:p>
          <a:p>
            <a:pPr lvl="1" algn="just">
              <a:spcBef>
                <a:spcPts val="450"/>
              </a:spcBef>
            </a:pPr>
            <a:r>
              <a:rPr lang="zh-CN" altLang="en-US" sz="2400" b="1" dirty="0">
                <a:latin typeface="黑体" panose="02010609060101010101" pitchFamily="49" charset="-122"/>
              </a:rPr>
              <a:t>于呼气末用注射器抽取肺内气体 </a:t>
            </a:r>
            <a:r>
              <a:rPr lang="en-US" altLang="zh-CN" sz="2400" b="1" dirty="0">
                <a:latin typeface="黑体" panose="02010609060101010101" pitchFamily="49" charset="-122"/>
              </a:rPr>
              <a:t>50 mL</a:t>
            </a:r>
            <a:r>
              <a:rPr lang="zh-CN" altLang="en-US" sz="2400" b="1" dirty="0">
                <a:latin typeface="黑体" panose="02010609060101010101" pitchFamily="49" charset="-122"/>
              </a:rPr>
              <a:t>，使肺保持在塌陷状态，观察呼吸状态有何区别，并观察记录呼吸运动恢复过程。</a:t>
            </a:r>
            <a:endParaRPr lang="zh-CN" altLang="en-US" sz="2400" dirty="0"/>
          </a:p>
          <a:p>
            <a:endParaRPr lang="zh-CN" altLang="en-US" dirty="0"/>
          </a:p>
        </p:txBody>
      </p:sp>
    </p:spTree>
    <p:extLst>
      <p:ext uri="{BB962C8B-B14F-4D97-AF65-F5344CB8AC3E}">
        <p14:creationId xmlns:p14="http://schemas.microsoft.com/office/powerpoint/2010/main" val="31318975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66702" y="649129"/>
            <a:ext cx="5734031" cy="461665"/>
          </a:xfrm>
          <a:prstGeom prst="rect">
            <a:avLst/>
          </a:prstGeom>
          <a:noFill/>
        </p:spPr>
        <p:txBody>
          <a:bodyPr wrap="square" rtlCol="0">
            <a:spAutoFit/>
          </a:bodyPr>
          <a:lstStyle/>
          <a:p>
            <a:r>
              <a:rPr lang="zh-CN" altLang="en-US" sz="2400" b="1" dirty="0">
                <a:latin typeface="黑体" panose="02010609060101010101" pitchFamily="49" charset="-122"/>
                <a:ea typeface="黑体" panose="02010609060101010101" pitchFamily="49" charset="-122"/>
              </a:rPr>
              <a:t>家兔呼吸运动实验流程：</a:t>
            </a:r>
          </a:p>
        </p:txBody>
      </p:sp>
      <p:grpSp>
        <p:nvGrpSpPr>
          <p:cNvPr id="32" name="组合 31">
            <a:extLst>
              <a:ext uri="{FF2B5EF4-FFF2-40B4-BE49-F238E27FC236}">
                <a16:creationId xmlns:a16="http://schemas.microsoft.com/office/drawing/2014/main" id="{DD46DA7C-8E73-4629-A247-B2CF645EE4A0}"/>
              </a:ext>
            </a:extLst>
          </p:cNvPr>
          <p:cNvGrpSpPr/>
          <p:nvPr/>
        </p:nvGrpSpPr>
        <p:grpSpPr>
          <a:xfrm>
            <a:off x="2792759" y="1423913"/>
            <a:ext cx="4469278" cy="4317237"/>
            <a:chOff x="3780874" y="913701"/>
            <a:chExt cx="3728631" cy="5756316"/>
          </a:xfrm>
        </p:grpSpPr>
        <p:sp>
          <p:nvSpPr>
            <p:cNvPr id="4" name="内容占位符 2"/>
            <p:cNvSpPr txBox="1">
              <a:spLocks/>
            </p:cNvSpPr>
            <p:nvPr/>
          </p:nvSpPr>
          <p:spPr bwMode="auto">
            <a:xfrm>
              <a:off x="3780874" y="913701"/>
              <a:ext cx="3728631" cy="57563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eaLnBrk="0" fontAlgn="base" hangingPunct="0">
                <a:spcBef>
                  <a:spcPct val="20000"/>
                </a:spcBef>
                <a:spcAft>
                  <a:spcPct val="0"/>
                </a:spcAft>
                <a:buClr>
                  <a:schemeClr val="tx2"/>
                </a:buClr>
                <a:buSzPct val="70000"/>
                <a:buFont typeface="Wingdings"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itchFamily="2" charset="2"/>
                <a:buChar char="l"/>
                <a:defRPr sz="2600">
                  <a:solidFill>
                    <a:schemeClr val="tx1"/>
                  </a:solidFill>
                  <a:latin typeface="+mn-lt"/>
                  <a:ea typeface="+mn-ea"/>
                </a:defRPr>
              </a:lvl2pPr>
              <a:lvl3pPr marL="987425" indent="-293688" algn="l" rtl="0" eaLnBrk="0" fontAlgn="base" hangingPunct="0">
                <a:spcBef>
                  <a:spcPct val="20000"/>
                </a:spcBef>
                <a:spcAft>
                  <a:spcPct val="0"/>
                </a:spcAft>
                <a:buClr>
                  <a:schemeClr val="accent1"/>
                </a:buClr>
                <a:buSzPct val="70000"/>
                <a:buFont typeface="Wingdings" pitchFamily="2" charset="2"/>
                <a:buChar char="l"/>
                <a:defRPr sz="2300">
                  <a:solidFill>
                    <a:schemeClr val="tx1"/>
                  </a:solidFill>
                  <a:latin typeface="+mn-lt"/>
                  <a:ea typeface="+mn-ea"/>
                </a:defRPr>
              </a:lvl3pPr>
              <a:lvl4pPr marL="1281113" indent="-292100" algn="l" rtl="0" eaLnBrk="0" fontAlgn="base" hangingPunct="0">
                <a:spcBef>
                  <a:spcPct val="20000"/>
                </a:spcBef>
                <a:spcAft>
                  <a:spcPct val="0"/>
                </a:spcAft>
                <a:buClr>
                  <a:schemeClr val="tx2"/>
                </a:buClr>
                <a:buSzPct val="75000"/>
                <a:buFont typeface="Wingdings" pitchFamily="2" charset="2"/>
                <a:buChar char="§"/>
                <a:defRPr sz="2000">
                  <a:solidFill>
                    <a:schemeClr val="tx1"/>
                  </a:solidFill>
                  <a:latin typeface="+mn-lt"/>
                  <a:ea typeface="+mn-ea"/>
                </a:defRPr>
              </a:lvl4pPr>
              <a:lvl5pPr marL="1598613" indent="-315913" algn="l" rtl="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mn-lt"/>
                  <a:ea typeface="+mn-ea"/>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ea typeface="+mn-ea"/>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ea typeface="+mn-ea"/>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ea typeface="+mn-ea"/>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ea typeface="+mn-ea"/>
                </a:defRPr>
              </a:lvl9pPr>
            </a:lstStyle>
            <a:p>
              <a:pPr eaLnBrk="1" hangingPunct="1">
                <a:defRPr/>
              </a:pPr>
              <a:r>
                <a:rPr lang="zh-CN" altLang="en-US" sz="2400" b="1" kern="0" dirty="0">
                  <a:latin typeface="黑体" panose="02010609060101010101" pitchFamily="49" charset="-122"/>
                  <a:ea typeface="黑体" panose="02010609060101010101" pitchFamily="49" charset="-122"/>
                </a:rPr>
                <a:t>正常呼吸与血压曲线</a:t>
              </a:r>
              <a:endParaRPr lang="en-US" altLang="zh-CN" sz="2400" b="1" kern="0" dirty="0">
                <a:latin typeface="黑体" panose="02010609060101010101" pitchFamily="49" charset="-122"/>
                <a:ea typeface="黑体" panose="02010609060101010101" pitchFamily="49" charset="-122"/>
              </a:endParaRPr>
            </a:p>
            <a:p>
              <a:pPr eaLnBrk="1" hangingPunct="1">
                <a:defRPr/>
              </a:pPr>
              <a:endParaRPr lang="zh-CN" altLang="en-US" sz="2400" b="1" kern="0" dirty="0">
                <a:latin typeface="黑体" panose="02010609060101010101" pitchFamily="49" charset="-122"/>
                <a:ea typeface="黑体" panose="02010609060101010101" pitchFamily="49" charset="-122"/>
              </a:endParaRPr>
            </a:p>
            <a:p>
              <a:pPr eaLnBrk="1" hangingPunct="1">
                <a:defRPr/>
              </a:pPr>
              <a:r>
                <a:rPr lang="zh-CN" altLang="en-US" sz="2400" b="1" dirty="0">
                  <a:latin typeface="黑体" panose="02010609060101010101" pitchFamily="49" charset="-122"/>
                  <a:ea typeface="黑体" panose="02010609060101010101" pitchFamily="49" charset="-122"/>
                </a:rPr>
                <a:t>增加吸入气中的</a:t>
              </a:r>
              <a:r>
                <a:rPr lang="en-US" altLang="zh-CN" sz="2400" b="1" dirty="0">
                  <a:latin typeface="黑体" panose="02010609060101010101" pitchFamily="49" charset="-122"/>
                  <a:ea typeface="黑体" panose="02010609060101010101" pitchFamily="49" charset="-122"/>
                </a:rPr>
                <a:t>CO</a:t>
              </a:r>
              <a:r>
                <a:rPr lang="en-US" altLang="zh-CN" sz="2400" b="1" baseline="-25000" dirty="0">
                  <a:latin typeface="黑体" panose="02010609060101010101" pitchFamily="49" charset="-122"/>
                  <a:ea typeface="黑体" panose="02010609060101010101" pitchFamily="49" charset="-122"/>
                </a:rPr>
                <a:t>2</a:t>
              </a:r>
              <a:r>
                <a:rPr lang="zh-CN" altLang="en-US" sz="2400" b="1" dirty="0">
                  <a:latin typeface="黑体" panose="02010609060101010101" pitchFamily="49" charset="-122"/>
                  <a:ea typeface="黑体" panose="02010609060101010101" pitchFamily="49" charset="-122"/>
                </a:rPr>
                <a:t>浓度</a:t>
              </a:r>
            </a:p>
            <a:p>
              <a:pPr eaLnBrk="1" hangingPunct="1">
                <a:defRPr/>
              </a:pPr>
              <a:endParaRPr lang="zh-CN" altLang="en-US" sz="2400" b="1" kern="0" dirty="0">
                <a:latin typeface="黑体" panose="02010609060101010101" pitchFamily="49" charset="-122"/>
                <a:ea typeface="黑体" panose="02010609060101010101" pitchFamily="49" charset="-122"/>
              </a:endParaRPr>
            </a:p>
            <a:p>
              <a:pPr eaLnBrk="1" hangingPunct="1">
                <a:defRPr/>
              </a:pPr>
              <a:r>
                <a:rPr lang="zh-CN" altLang="en-US" sz="2400" b="1" dirty="0">
                  <a:latin typeface="黑体" panose="02010609060101010101" pitchFamily="49" charset="-122"/>
                  <a:ea typeface="黑体" panose="02010609060101010101" pitchFamily="49" charset="-122"/>
                </a:rPr>
                <a:t>增大无效腔</a:t>
              </a:r>
              <a:endParaRPr lang="en-US" altLang="zh-CN" sz="2400" b="1" dirty="0">
                <a:latin typeface="黑体" panose="02010609060101010101" pitchFamily="49" charset="-122"/>
                <a:ea typeface="黑体" panose="02010609060101010101" pitchFamily="49" charset="-122"/>
              </a:endParaRPr>
            </a:p>
            <a:p>
              <a:pPr eaLnBrk="1" hangingPunct="1">
                <a:defRPr/>
              </a:pPr>
              <a:endParaRPr lang="zh-CN" altLang="en-US" sz="2400" b="1" kern="0" dirty="0">
                <a:latin typeface="黑体" panose="02010609060101010101" pitchFamily="49" charset="-122"/>
                <a:ea typeface="黑体" panose="02010609060101010101" pitchFamily="49" charset="-122"/>
              </a:endParaRPr>
            </a:p>
            <a:p>
              <a:pPr eaLnBrk="1" hangingPunct="1">
                <a:defRPr/>
              </a:pPr>
              <a:r>
                <a:rPr lang="zh-CN" altLang="en-US" sz="2400" b="1" dirty="0">
                  <a:latin typeface="黑体" panose="02010609060101010101" pitchFamily="49" charset="-122"/>
                  <a:ea typeface="黑体" panose="02010609060101010101" pitchFamily="49" charset="-122"/>
                </a:rPr>
                <a:t>升高血液中</a:t>
              </a:r>
              <a:r>
                <a:rPr lang="en-US" altLang="zh-CN" sz="2400" b="1" dirty="0">
                  <a:latin typeface="黑体" panose="02010609060101010101" pitchFamily="49" charset="-122"/>
                  <a:ea typeface="黑体" panose="02010609060101010101" pitchFamily="49" charset="-122"/>
                </a:rPr>
                <a:t>H</a:t>
              </a:r>
              <a:r>
                <a:rPr lang="en-US" altLang="zh-CN" sz="2400" b="1" baseline="30000" dirty="0">
                  <a:latin typeface="黑体" panose="02010609060101010101" pitchFamily="49" charset="-122"/>
                  <a:ea typeface="黑体" panose="02010609060101010101" pitchFamily="49" charset="-122"/>
                </a:rPr>
                <a:t>+</a:t>
              </a:r>
              <a:r>
                <a:rPr lang="zh-CN" altLang="en-US" sz="2400" b="1" dirty="0">
                  <a:latin typeface="黑体" panose="02010609060101010101" pitchFamily="49" charset="-122"/>
                  <a:ea typeface="黑体" panose="02010609060101010101" pitchFamily="49" charset="-122"/>
                </a:rPr>
                <a:t>浓度</a:t>
              </a:r>
              <a:endParaRPr lang="en-US" altLang="zh-CN" sz="2400" b="1" dirty="0">
                <a:latin typeface="黑体" panose="02010609060101010101" pitchFamily="49" charset="-122"/>
                <a:ea typeface="黑体" panose="02010609060101010101" pitchFamily="49" charset="-122"/>
              </a:endParaRPr>
            </a:p>
            <a:p>
              <a:pPr eaLnBrk="1" hangingPunct="1">
                <a:defRPr/>
              </a:pPr>
              <a:endParaRPr lang="en-US" altLang="zh-CN" sz="2400" b="1" kern="0" dirty="0">
                <a:latin typeface="黑体" panose="02010609060101010101" pitchFamily="49" charset="-122"/>
                <a:ea typeface="黑体" panose="02010609060101010101" pitchFamily="49" charset="-122"/>
              </a:endParaRPr>
            </a:p>
            <a:p>
              <a:pPr eaLnBrk="1" hangingPunct="1">
                <a:defRPr/>
              </a:pPr>
              <a:r>
                <a:rPr lang="zh-CN" altLang="en-US" sz="2400" b="1" kern="0" dirty="0">
                  <a:latin typeface="黑体" panose="02010609060101010101" pitchFamily="49" charset="-122"/>
                  <a:ea typeface="黑体" panose="02010609060101010101" pitchFamily="49" charset="-122"/>
                </a:rPr>
                <a:t>电刺激迷走神经</a:t>
              </a:r>
              <a:endParaRPr lang="en-US" altLang="zh-CN" sz="2400" b="1" kern="0" dirty="0">
                <a:latin typeface="黑体" panose="02010609060101010101" pitchFamily="49" charset="-122"/>
                <a:ea typeface="黑体" panose="02010609060101010101" pitchFamily="49" charset="-122"/>
              </a:endParaRPr>
            </a:p>
          </p:txBody>
        </p:sp>
        <p:cxnSp>
          <p:nvCxnSpPr>
            <p:cNvPr id="5" name="直接箭头连接符 4"/>
            <p:cNvCxnSpPr/>
            <p:nvPr/>
          </p:nvCxnSpPr>
          <p:spPr bwMode="auto">
            <a:xfrm>
              <a:off x="5304919" y="1645478"/>
              <a:ext cx="0" cy="433387"/>
            </a:xfrm>
            <a:prstGeom prst="straightConnector1">
              <a:avLst/>
            </a:prstGeom>
            <a:ln w="31750">
              <a:solidFill>
                <a:srgbClr val="2104CC"/>
              </a:solidFill>
              <a:tailEnd type="arrow"/>
            </a:ln>
          </p:spPr>
          <p:style>
            <a:lnRef idx="1">
              <a:schemeClr val="accent1"/>
            </a:lnRef>
            <a:fillRef idx="0">
              <a:schemeClr val="accent1"/>
            </a:fillRef>
            <a:effectRef idx="0">
              <a:schemeClr val="accent1"/>
            </a:effectRef>
            <a:fontRef idx="minor">
              <a:schemeClr val="tx1"/>
            </a:fontRef>
          </p:style>
        </p:cxnSp>
        <p:cxnSp>
          <p:nvCxnSpPr>
            <p:cNvPr id="6" name="直接箭头连接符 5"/>
            <p:cNvCxnSpPr/>
            <p:nvPr/>
          </p:nvCxnSpPr>
          <p:spPr bwMode="auto">
            <a:xfrm>
              <a:off x="5301455" y="2839746"/>
              <a:ext cx="0" cy="404949"/>
            </a:xfrm>
            <a:prstGeom prst="straightConnector1">
              <a:avLst/>
            </a:prstGeom>
            <a:ln w="31750">
              <a:solidFill>
                <a:srgbClr val="2104CC"/>
              </a:solidFill>
              <a:tailEnd type="arrow"/>
            </a:ln>
          </p:spPr>
          <p:style>
            <a:lnRef idx="1">
              <a:schemeClr val="accent1"/>
            </a:lnRef>
            <a:fillRef idx="0">
              <a:schemeClr val="accent1"/>
            </a:fillRef>
            <a:effectRef idx="0">
              <a:schemeClr val="accent1"/>
            </a:effectRef>
            <a:fontRef idx="minor">
              <a:schemeClr val="tx1"/>
            </a:fontRef>
          </p:style>
        </p:cxnSp>
        <p:cxnSp>
          <p:nvCxnSpPr>
            <p:cNvPr id="7" name="直接箭头连接符 6"/>
            <p:cNvCxnSpPr/>
            <p:nvPr/>
          </p:nvCxnSpPr>
          <p:spPr bwMode="auto">
            <a:xfrm>
              <a:off x="5324142" y="3933633"/>
              <a:ext cx="0" cy="431800"/>
            </a:xfrm>
            <a:prstGeom prst="straightConnector1">
              <a:avLst/>
            </a:prstGeom>
            <a:ln w="31750">
              <a:solidFill>
                <a:srgbClr val="2104CC"/>
              </a:solidFill>
              <a:tailEnd type="arrow"/>
            </a:ln>
          </p:spPr>
          <p:style>
            <a:lnRef idx="1">
              <a:schemeClr val="accent1"/>
            </a:lnRef>
            <a:fillRef idx="0">
              <a:schemeClr val="accent1"/>
            </a:fillRef>
            <a:effectRef idx="0">
              <a:schemeClr val="accent1"/>
            </a:effectRef>
            <a:fontRef idx="minor">
              <a:schemeClr val="tx1"/>
            </a:fontRef>
          </p:style>
        </p:cxnSp>
        <p:cxnSp>
          <p:nvCxnSpPr>
            <p:cNvPr id="8" name="直接箭头连接符 7"/>
            <p:cNvCxnSpPr/>
            <p:nvPr/>
          </p:nvCxnSpPr>
          <p:spPr bwMode="auto">
            <a:xfrm>
              <a:off x="5341887" y="5173978"/>
              <a:ext cx="0" cy="431800"/>
            </a:xfrm>
            <a:prstGeom prst="straightConnector1">
              <a:avLst/>
            </a:prstGeom>
            <a:ln w="31750">
              <a:solidFill>
                <a:srgbClr val="2104CC"/>
              </a:solidFill>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47203083"/>
      </p:ext>
    </p:extLst>
  </p:cSld>
  <p:clrMapOvr>
    <a:masterClrMapping/>
  </p:clrMapOvr>
  <mc:AlternateContent xmlns:mc="http://schemas.openxmlformats.org/markup-compatibility/2006" xmlns:p14="http://schemas.microsoft.com/office/powerpoint/2010/main">
    <mc:Choice Requires="p14">
      <p:transition spd="slow" p14:dur="999"/>
    </mc:Choice>
    <mc:Fallback xmlns="">
      <p:transition spd="slow"/>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标题 1"/>
          <p:cNvSpPr>
            <a:spLocks noGrp="1"/>
          </p:cNvSpPr>
          <p:nvPr>
            <p:ph type="ctrTitle" idx="4294967295"/>
          </p:nvPr>
        </p:nvSpPr>
        <p:spPr>
          <a:xfrm>
            <a:off x="1052624" y="2136840"/>
            <a:ext cx="8293395" cy="1821656"/>
          </a:xfrm>
        </p:spPr>
        <p:txBody>
          <a:bodyPr anchor="ctr">
            <a:normAutofit/>
          </a:bodyPr>
          <a:lstStyle/>
          <a:p>
            <a:pPr algn="l"/>
            <a:r>
              <a:rPr lang="zh-CN" altLang="en-US" sz="2800" dirty="0">
                <a:solidFill>
                  <a:srgbClr val="7030A0"/>
                </a:solidFill>
                <a:effectLst/>
                <a:latin typeface="黑体" panose="02010609060101010101" pitchFamily="49" charset="-122"/>
                <a:ea typeface="黑体" panose="02010609060101010101" pitchFamily="49" charset="-122"/>
              </a:rPr>
              <a:t>实验</a:t>
            </a:r>
            <a:r>
              <a:rPr lang="en-US" altLang="zh-CN" sz="2800" dirty="0">
                <a:solidFill>
                  <a:srgbClr val="7030A0"/>
                </a:solidFill>
                <a:effectLst/>
                <a:latin typeface="黑体" panose="02010609060101010101" pitchFamily="49" charset="-122"/>
                <a:ea typeface="黑体" panose="02010609060101010101" pitchFamily="49" charset="-122"/>
              </a:rPr>
              <a:t>8</a:t>
            </a:r>
            <a:r>
              <a:rPr lang="zh-CN" altLang="en-US" sz="2800" dirty="0">
                <a:solidFill>
                  <a:srgbClr val="7030A0"/>
                </a:solidFill>
                <a:effectLst/>
                <a:latin typeface="黑体" panose="02010609060101010101" pitchFamily="49" charset="-122"/>
                <a:ea typeface="黑体" panose="02010609060101010101" pitchFamily="49" charset="-122"/>
              </a:rPr>
              <a:t>  家兔在体消化管活动观察与记录</a:t>
            </a:r>
            <a:br>
              <a:rPr lang="en-US" altLang="zh-CN" sz="2800" dirty="0">
                <a:solidFill>
                  <a:srgbClr val="7030A0"/>
                </a:solidFill>
                <a:effectLst/>
                <a:latin typeface="黑体" panose="02010609060101010101" pitchFamily="49" charset="-122"/>
                <a:ea typeface="黑体" panose="02010609060101010101" pitchFamily="49" charset="-122"/>
              </a:rPr>
            </a:br>
            <a:br>
              <a:rPr lang="en-US" altLang="zh-CN" sz="2800" dirty="0">
                <a:solidFill>
                  <a:srgbClr val="7030A0"/>
                </a:solidFill>
                <a:effectLst/>
                <a:latin typeface="黑体" panose="02010609060101010101" pitchFamily="49" charset="-122"/>
                <a:ea typeface="黑体" panose="02010609060101010101" pitchFamily="49" charset="-122"/>
              </a:rPr>
            </a:br>
            <a:endParaRPr lang="zh-CN" altLang="en-US" sz="2800" dirty="0">
              <a:solidFill>
                <a:srgbClr val="7030A0"/>
              </a:solidFill>
              <a:effectLst/>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262287769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999"/>
    </mc:Choice>
    <mc:Fallback xmlns="">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内容占位符 2"/>
          <p:cNvSpPr>
            <a:spLocks noGrp="1"/>
          </p:cNvSpPr>
          <p:nvPr>
            <p:ph idx="4294967295"/>
          </p:nvPr>
        </p:nvSpPr>
        <p:spPr>
          <a:xfrm>
            <a:off x="591434" y="1788153"/>
            <a:ext cx="7708605" cy="3431381"/>
          </a:xfrm>
        </p:spPr>
        <p:txBody>
          <a:bodyPr>
            <a:normAutofit/>
          </a:bodyPr>
          <a:lstStyle/>
          <a:p>
            <a:pPr algn="just">
              <a:lnSpc>
                <a:spcPct val="120000"/>
              </a:lnSpc>
              <a:spcBef>
                <a:spcPts val="900"/>
              </a:spcBef>
            </a:pPr>
            <a:r>
              <a:rPr lang="zh-CN" altLang="en-US" sz="2400" b="1" dirty="0">
                <a:latin typeface="黑体" panose="02010609060101010101" pitchFamily="49" charset="-122"/>
                <a:ea typeface="黑体" panose="02010609060101010101" pitchFamily="49" charset="-122"/>
              </a:rPr>
              <a:t>呼吸运动是呼吸中枢节律性活动的反映。</a:t>
            </a:r>
          </a:p>
          <a:p>
            <a:pPr algn="just">
              <a:lnSpc>
                <a:spcPct val="120000"/>
              </a:lnSpc>
              <a:spcBef>
                <a:spcPts val="900"/>
              </a:spcBef>
            </a:pPr>
            <a:r>
              <a:rPr lang="zh-CN" altLang="en-US" sz="2400" b="1" dirty="0">
                <a:latin typeface="黑体" panose="02010609060101010101" pitchFamily="49" charset="-122"/>
                <a:ea typeface="黑体" panose="02010609060101010101" pitchFamily="49" charset="-122"/>
              </a:rPr>
              <a:t>在不同生理状态下，呼吸运动所发生的适应性变化有赖于神经系统的</a:t>
            </a:r>
            <a:r>
              <a:rPr lang="zh-CN" altLang="en-US" sz="2400" b="1" dirty="0">
                <a:solidFill>
                  <a:srgbClr val="430086"/>
                </a:solidFill>
                <a:latin typeface="黑体" panose="02010609060101010101" pitchFamily="49" charset="-122"/>
                <a:ea typeface="黑体" panose="02010609060101010101" pitchFamily="49" charset="-122"/>
              </a:rPr>
              <a:t>反射性调节</a:t>
            </a:r>
            <a:r>
              <a:rPr lang="zh-CN" altLang="en-US" sz="2400" b="1" dirty="0">
                <a:latin typeface="黑体" panose="02010609060101010101" pitchFamily="49" charset="-122"/>
                <a:ea typeface="黑体" panose="02010609060101010101" pitchFamily="49" charset="-122"/>
              </a:rPr>
              <a:t>，其中较为重要的有</a:t>
            </a:r>
            <a:r>
              <a:rPr lang="zh-CN" altLang="en-US" sz="2400" b="1" dirty="0">
                <a:solidFill>
                  <a:srgbClr val="0000CC"/>
                </a:solidFill>
                <a:latin typeface="黑体" panose="02010609060101010101" pitchFamily="49" charset="-122"/>
                <a:ea typeface="黑体" panose="02010609060101010101" pitchFamily="49" charset="-122"/>
              </a:rPr>
              <a:t>呼吸中枢</a:t>
            </a:r>
            <a:r>
              <a:rPr lang="zh-CN" altLang="en-US" sz="2400" b="1" dirty="0">
                <a:latin typeface="黑体" panose="02010609060101010101" pitchFamily="49" charset="-122"/>
                <a:ea typeface="黑体" panose="02010609060101010101" pitchFamily="49" charset="-122"/>
              </a:rPr>
              <a:t>、</a:t>
            </a:r>
            <a:r>
              <a:rPr lang="zh-CN" altLang="en-US" sz="2400" b="1" dirty="0">
                <a:solidFill>
                  <a:srgbClr val="0000CC"/>
                </a:solidFill>
                <a:latin typeface="黑体" panose="02010609060101010101" pitchFamily="49" charset="-122"/>
                <a:ea typeface="黑体" panose="02010609060101010101" pitchFamily="49" charset="-122"/>
              </a:rPr>
              <a:t>肺牵张反射</a:t>
            </a:r>
            <a:r>
              <a:rPr lang="zh-CN" altLang="en-US" sz="2400" b="1" dirty="0">
                <a:latin typeface="黑体" panose="02010609060101010101" pitchFamily="49" charset="-122"/>
                <a:ea typeface="黑体" panose="02010609060101010101" pitchFamily="49" charset="-122"/>
              </a:rPr>
              <a:t>以及</a:t>
            </a:r>
            <a:r>
              <a:rPr lang="zh-CN" altLang="en-US" sz="2400" b="1" dirty="0">
                <a:solidFill>
                  <a:srgbClr val="0000CC"/>
                </a:solidFill>
                <a:latin typeface="黑体" panose="02010609060101010101" pitchFamily="49" charset="-122"/>
                <a:ea typeface="黑体" panose="02010609060101010101" pitchFamily="49" charset="-122"/>
              </a:rPr>
              <a:t>外周化学感受器</a:t>
            </a:r>
            <a:r>
              <a:rPr lang="zh-CN" altLang="en-US" sz="2400" b="1" dirty="0">
                <a:latin typeface="黑体" panose="02010609060101010101" pitchFamily="49" charset="-122"/>
                <a:ea typeface="黑体" panose="02010609060101010101" pitchFamily="49" charset="-122"/>
              </a:rPr>
              <a:t>的反射性调节。</a:t>
            </a:r>
          </a:p>
          <a:p>
            <a:pPr algn="just">
              <a:lnSpc>
                <a:spcPct val="120000"/>
              </a:lnSpc>
              <a:spcBef>
                <a:spcPts val="900"/>
              </a:spcBef>
            </a:pPr>
            <a:r>
              <a:rPr lang="zh-CN" altLang="en-US" sz="2400" b="1" dirty="0">
                <a:latin typeface="黑体" panose="02010609060101010101" pitchFamily="49" charset="-122"/>
                <a:ea typeface="黑体" panose="02010609060101010101" pitchFamily="49" charset="-122"/>
              </a:rPr>
              <a:t>因此，体内外各种刺激可以直接作用于中枢部位或通过不同的感受器反射性地影响呼吸运动。</a:t>
            </a:r>
            <a:endParaRPr lang="en-US" altLang="zh-CN" sz="2400" b="1" dirty="0">
              <a:latin typeface="黑体" panose="02010609060101010101" pitchFamily="49" charset="-122"/>
              <a:ea typeface="黑体" panose="02010609060101010101" pitchFamily="49" charset="-122"/>
            </a:endParaRPr>
          </a:p>
        </p:txBody>
      </p:sp>
      <p:sp>
        <p:nvSpPr>
          <p:cNvPr id="2" name="标题 1">
            <a:extLst>
              <a:ext uri="{FF2B5EF4-FFF2-40B4-BE49-F238E27FC236}">
                <a16:creationId xmlns:a16="http://schemas.microsoft.com/office/drawing/2014/main" id="{7D24FE0A-6A0D-59C2-C52A-F43DA2332ACA}"/>
              </a:ext>
            </a:extLst>
          </p:cNvPr>
          <p:cNvSpPr txBox="1">
            <a:spLocks/>
          </p:cNvSpPr>
          <p:nvPr/>
        </p:nvSpPr>
        <p:spPr>
          <a:xfrm>
            <a:off x="205395" y="705120"/>
            <a:ext cx="2717839" cy="442359"/>
          </a:xfrm>
          <a:prstGeom prst="rect">
            <a:avLst/>
          </a:prstGeom>
          <a:noFill/>
        </p:spPr>
        <p:txBody>
          <a:bodyPr>
            <a:noAutofit/>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pPr fontAlgn="auto">
              <a:lnSpc>
                <a:spcPct val="90000"/>
              </a:lnSpc>
              <a:spcAft>
                <a:spcPts val="0"/>
              </a:spcAft>
            </a:pPr>
            <a:r>
              <a:rPr lang="en-US" altLang="zh-CN" sz="2800" dirty="0">
                <a:solidFill>
                  <a:srgbClr val="3A22C8"/>
                </a:solidFill>
                <a:effectLst/>
                <a:latin typeface="Arial" panose="020B0604020202020204" pitchFamily="34" charset="0"/>
                <a:ea typeface="黑体" panose="02010609060101010101" pitchFamily="49" charset="-122"/>
                <a:cs typeface="Arial" panose="020B0604020202020204" pitchFamily="34" charset="0"/>
              </a:rPr>
              <a:t>I  </a:t>
            </a:r>
            <a:r>
              <a:rPr lang="zh-CN" altLang="en-US" sz="2800" dirty="0">
                <a:solidFill>
                  <a:srgbClr val="3A22C8"/>
                </a:solidFill>
                <a:effectLst/>
                <a:latin typeface="黑体" panose="02010609060101010101" pitchFamily="49" charset="-122"/>
                <a:ea typeface="黑体" panose="02010609060101010101" pitchFamily="49" charset="-122"/>
                <a:cs typeface="+mn-cs"/>
              </a:rPr>
              <a:t>基本实验原理</a:t>
            </a:r>
          </a:p>
        </p:txBody>
      </p:sp>
    </p:spTree>
    <p:extLst>
      <p:ext uri="{BB962C8B-B14F-4D97-AF65-F5344CB8AC3E}">
        <p14:creationId xmlns:p14="http://schemas.microsoft.com/office/powerpoint/2010/main" val="30302182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3"/>
          </p:nvPr>
        </p:nvSpPr>
        <p:spPr>
          <a:xfrm>
            <a:off x="393586" y="712841"/>
            <a:ext cx="7719056" cy="6038833"/>
          </a:xfrm>
        </p:spPr>
        <p:txBody>
          <a:bodyPr>
            <a:noAutofit/>
          </a:bodyPr>
          <a:lstStyle/>
          <a:p>
            <a:pPr algn="just">
              <a:spcBef>
                <a:spcPts val="450"/>
              </a:spcBef>
            </a:pPr>
            <a:r>
              <a:rPr lang="zh-CN" altLang="en-US" sz="2400" b="1" dirty="0">
                <a:latin typeface="黑体" panose="02010609060101010101" pitchFamily="49" charset="-122"/>
                <a:ea typeface="黑体" panose="02010609060101010101" pitchFamily="49" charset="-122"/>
              </a:rPr>
              <a:t>腹部手术：</a:t>
            </a:r>
            <a:endParaRPr lang="en-US" altLang="zh-CN" sz="2400" b="1" dirty="0">
              <a:latin typeface="黑体" panose="02010609060101010101" pitchFamily="49" charset="-122"/>
              <a:ea typeface="黑体" panose="02010609060101010101" pitchFamily="49" charset="-122"/>
            </a:endParaRPr>
          </a:p>
          <a:p>
            <a:pPr lvl="1" algn="just">
              <a:spcBef>
                <a:spcPts val="1200"/>
              </a:spcBef>
            </a:pPr>
            <a:r>
              <a:rPr lang="zh-CN" altLang="en-US" sz="2400" b="1" dirty="0">
                <a:solidFill>
                  <a:srgbClr val="000099"/>
                </a:solidFill>
                <a:latin typeface="黑体" panose="02010609060101010101" pitchFamily="49" charset="-122"/>
                <a:ea typeface="黑体" panose="02010609060101010101" pitchFamily="49" charset="-122"/>
              </a:rPr>
              <a:t>暴露胃和肠</a:t>
            </a:r>
            <a:r>
              <a:rPr lang="en-US" altLang="zh-CN" sz="2400" b="1" dirty="0">
                <a:solidFill>
                  <a:srgbClr val="000099"/>
                </a:solidFill>
                <a:latin typeface="黑体" panose="02010609060101010101" pitchFamily="49" charset="-122"/>
                <a:ea typeface="黑体" panose="02010609060101010101" pitchFamily="49" charset="-122"/>
              </a:rPr>
              <a:t>:</a:t>
            </a:r>
          </a:p>
          <a:p>
            <a:pPr lvl="1" algn="just">
              <a:spcBef>
                <a:spcPts val="450"/>
              </a:spcBef>
            </a:pPr>
            <a:r>
              <a:rPr lang="zh-CN" altLang="en-US" sz="2400" b="1" dirty="0">
                <a:latin typeface="黑体" panose="02010609060101010101" pitchFamily="49" charset="-122"/>
                <a:ea typeface="黑体" panose="02010609060101010101" pitchFamily="49" charset="-122"/>
              </a:rPr>
              <a:t>剪掉腹部被毛，从耻骨联合前约</a:t>
            </a:r>
            <a:r>
              <a:rPr lang="en-US" altLang="zh-CN" sz="2400" b="1" dirty="0">
                <a:latin typeface="黑体" panose="02010609060101010101" pitchFamily="49" charset="-122"/>
                <a:ea typeface="黑体" panose="02010609060101010101" pitchFamily="49" charset="-122"/>
              </a:rPr>
              <a:t>5 cm</a:t>
            </a:r>
            <a:r>
              <a:rPr lang="zh-CN" altLang="en-US" sz="2400" b="1" dirty="0">
                <a:latin typeface="黑体" panose="02010609060101010101" pitchFamily="49" charset="-122"/>
                <a:ea typeface="黑体" panose="02010609060101010101" pitchFamily="49" charset="-122"/>
              </a:rPr>
              <a:t>开始，向前沿腹中线打开腹腔约</a:t>
            </a:r>
            <a:r>
              <a:rPr lang="en-US" altLang="zh-CN" sz="2400" b="1" dirty="0">
                <a:latin typeface="黑体" panose="02010609060101010101" pitchFamily="49" charset="-122"/>
                <a:ea typeface="黑体" panose="02010609060101010101" pitchFamily="49" charset="-122"/>
              </a:rPr>
              <a:t>15~20 cm</a:t>
            </a:r>
            <a:r>
              <a:rPr lang="zh-CN" altLang="en-US" sz="2400" b="1" dirty="0">
                <a:latin typeface="黑体" panose="02010609060101010101" pitchFamily="49" charset="-122"/>
                <a:ea typeface="黑体" panose="02010609060101010101" pitchFamily="49" charset="-122"/>
              </a:rPr>
              <a:t>，暴露胃和肠。观察正常情况下胃和小肠的蠕动，小肠的分节运动及其频率，用手指轻触胃部感受其紧张度。</a:t>
            </a:r>
            <a:endParaRPr lang="en-US" altLang="zh-CN" sz="2400" b="1" dirty="0">
              <a:latin typeface="黑体" panose="02010609060101010101" pitchFamily="49" charset="-122"/>
              <a:ea typeface="黑体" panose="02010609060101010101" pitchFamily="49" charset="-122"/>
            </a:endParaRPr>
          </a:p>
          <a:p>
            <a:pPr algn="just">
              <a:lnSpc>
                <a:spcPct val="100000"/>
              </a:lnSpc>
              <a:spcBef>
                <a:spcPts val="1200"/>
              </a:spcBef>
            </a:pPr>
            <a:r>
              <a:rPr lang="zh-CN" altLang="zh-CN" sz="2400" b="1" dirty="0">
                <a:solidFill>
                  <a:srgbClr val="000099"/>
                </a:solidFill>
                <a:latin typeface="黑体" panose="02010609060101010101" pitchFamily="49" charset="-122"/>
                <a:ea typeface="黑体" panose="02010609060101010101" pitchFamily="49" charset="-122"/>
              </a:rPr>
              <a:t>小肠吸收与肠内容物渗透压的关系</a:t>
            </a:r>
            <a:r>
              <a:rPr lang="zh-CN" altLang="en-US" sz="2400" b="1" dirty="0">
                <a:solidFill>
                  <a:srgbClr val="000099"/>
                </a:solidFill>
                <a:latin typeface="黑体" panose="02010609060101010101" pitchFamily="49" charset="-122"/>
                <a:ea typeface="黑体" panose="02010609060101010101" pitchFamily="49" charset="-122"/>
              </a:rPr>
              <a:t>：</a:t>
            </a:r>
            <a:endParaRPr lang="en-US" altLang="zh-CN" sz="2400" b="1" dirty="0">
              <a:solidFill>
                <a:srgbClr val="000099"/>
              </a:solidFill>
              <a:latin typeface="黑体" panose="02010609060101010101" pitchFamily="49" charset="-122"/>
              <a:ea typeface="黑体" panose="02010609060101010101" pitchFamily="49" charset="-122"/>
            </a:endParaRPr>
          </a:p>
          <a:p>
            <a:pPr lvl="1" algn="just">
              <a:lnSpc>
                <a:spcPct val="100000"/>
              </a:lnSpc>
            </a:pPr>
            <a:r>
              <a:rPr lang="zh-CN" altLang="zh-CN" sz="2400" b="1" dirty="0">
                <a:latin typeface="黑体" panose="02010609060101010101" pitchFamily="49" charset="-122"/>
                <a:ea typeface="黑体" panose="02010609060101010101" pitchFamily="49" charset="-122"/>
              </a:rPr>
              <a:t>取出一段长约</a:t>
            </a:r>
            <a:r>
              <a:rPr lang="en-US" altLang="zh-CN" sz="2400" b="1" dirty="0">
                <a:latin typeface="黑体" panose="02010609060101010101" pitchFamily="49" charset="-122"/>
                <a:ea typeface="黑体" panose="02010609060101010101" pitchFamily="49" charset="-122"/>
              </a:rPr>
              <a:t>16 cm</a:t>
            </a:r>
            <a:r>
              <a:rPr lang="zh-CN" altLang="zh-CN" sz="2400" b="1" dirty="0">
                <a:latin typeface="黑体" panose="02010609060101010101" pitchFamily="49" charset="-122"/>
                <a:ea typeface="黑体" panose="02010609060101010101" pitchFamily="49" charset="-122"/>
              </a:rPr>
              <a:t>的空肠，用线将其扎成各为</a:t>
            </a:r>
            <a:r>
              <a:rPr lang="en-US" altLang="zh-CN" sz="2400" b="1" dirty="0">
                <a:latin typeface="黑体" panose="02010609060101010101" pitchFamily="49" charset="-122"/>
                <a:ea typeface="黑体" panose="02010609060101010101" pitchFamily="49" charset="-122"/>
              </a:rPr>
              <a:t>8 cm</a:t>
            </a:r>
            <a:r>
              <a:rPr lang="zh-CN" altLang="zh-CN" sz="2400" b="1" dirty="0">
                <a:latin typeface="黑体" panose="02010609060101010101" pitchFamily="49" charset="-122"/>
                <a:ea typeface="黑体" panose="02010609060101010101" pitchFamily="49" charset="-122"/>
              </a:rPr>
              <a:t>长的肠段</a:t>
            </a:r>
            <a:r>
              <a:rPr lang="en-US" altLang="zh-CN" sz="2400" b="1" dirty="0">
                <a:latin typeface="黑体" panose="02010609060101010101" pitchFamily="49" charset="-122"/>
                <a:ea typeface="黑体" panose="02010609060101010101" pitchFamily="49" charset="-122"/>
              </a:rPr>
              <a:t>A</a:t>
            </a:r>
            <a:r>
              <a:rPr lang="zh-CN" altLang="zh-CN" sz="2400" b="1" dirty="0">
                <a:latin typeface="黑体" panose="02010609060101010101" pitchFamily="49" charset="-122"/>
                <a:ea typeface="黑体" panose="02010609060101010101" pitchFamily="49" charset="-122"/>
              </a:rPr>
              <a:t>和</a:t>
            </a:r>
            <a:r>
              <a:rPr lang="en-US" altLang="zh-CN" sz="2400" b="1" dirty="0">
                <a:latin typeface="黑体" panose="02010609060101010101" pitchFamily="49" charset="-122"/>
                <a:ea typeface="黑体" panose="02010609060101010101" pitchFamily="49" charset="-122"/>
              </a:rPr>
              <a:t>B</a:t>
            </a:r>
            <a:r>
              <a:rPr lang="zh-CN" altLang="zh-CN" sz="2400" b="1" dirty="0">
                <a:latin typeface="黑体" panose="02010609060101010101" pitchFamily="49" charset="-122"/>
                <a:ea typeface="黑体" panose="02010609060101010101" pitchFamily="49" charset="-122"/>
              </a:rPr>
              <a:t>。在</a:t>
            </a:r>
            <a:r>
              <a:rPr lang="en-US" altLang="zh-CN" sz="2400" b="1" dirty="0">
                <a:latin typeface="黑体" panose="02010609060101010101" pitchFamily="49" charset="-122"/>
                <a:ea typeface="黑体" panose="02010609060101010101" pitchFamily="49" charset="-122"/>
              </a:rPr>
              <a:t> A </a:t>
            </a:r>
            <a:r>
              <a:rPr lang="zh-CN" altLang="zh-CN" sz="2400" b="1" dirty="0">
                <a:latin typeface="黑体" panose="02010609060101010101" pitchFamily="49" charset="-122"/>
                <a:ea typeface="黑体" panose="02010609060101010101" pitchFamily="49" charset="-122"/>
              </a:rPr>
              <a:t>段中注入</a:t>
            </a:r>
            <a:r>
              <a:rPr lang="en-US" altLang="zh-CN" sz="2400" b="1" dirty="0">
                <a:latin typeface="黑体" panose="02010609060101010101" pitchFamily="49" charset="-122"/>
                <a:ea typeface="黑体" panose="02010609060101010101" pitchFamily="49" charset="-122"/>
              </a:rPr>
              <a:t>3~5 mL</a:t>
            </a:r>
            <a:r>
              <a:rPr lang="zh-CN" altLang="zh-CN" sz="2400" b="1" dirty="0">
                <a:latin typeface="黑体" panose="02010609060101010101" pitchFamily="49" charset="-122"/>
                <a:ea typeface="黑体" panose="02010609060101010101" pitchFamily="49" charset="-122"/>
              </a:rPr>
              <a:t>饱和硫酸镁溶液，在</a:t>
            </a:r>
            <a:r>
              <a:rPr lang="en-US" altLang="zh-CN" sz="2400" b="1" dirty="0">
                <a:latin typeface="黑体" panose="02010609060101010101" pitchFamily="49" charset="-122"/>
                <a:ea typeface="黑体" panose="02010609060101010101" pitchFamily="49" charset="-122"/>
              </a:rPr>
              <a:t> B </a:t>
            </a:r>
            <a:r>
              <a:rPr lang="zh-CN" altLang="zh-CN" sz="2400" b="1" dirty="0">
                <a:latin typeface="黑体" panose="02010609060101010101" pitchFamily="49" charset="-122"/>
                <a:ea typeface="黑体" panose="02010609060101010101" pitchFamily="49" charset="-122"/>
              </a:rPr>
              <a:t>段中注入</a:t>
            </a:r>
            <a:r>
              <a:rPr lang="en-US" altLang="zh-CN" sz="2400" b="1" dirty="0">
                <a:latin typeface="黑体" panose="02010609060101010101" pitchFamily="49" charset="-122"/>
                <a:ea typeface="黑体" panose="02010609060101010101" pitchFamily="49" charset="-122"/>
              </a:rPr>
              <a:t>15~20 mL 5 %</a:t>
            </a:r>
            <a:r>
              <a:rPr lang="zh-CN" altLang="zh-CN" sz="2400" b="1" dirty="0">
                <a:latin typeface="黑体" panose="02010609060101010101" pitchFamily="49" charset="-122"/>
                <a:ea typeface="黑体" panose="02010609060101010101" pitchFamily="49" charset="-122"/>
              </a:rPr>
              <a:t>葡萄糖溶液。将</a:t>
            </a:r>
            <a:r>
              <a:rPr lang="en-US" altLang="zh-CN" sz="2400" b="1" dirty="0">
                <a:latin typeface="黑体" panose="02010609060101010101" pitchFamily="49" charset="-122"/>
                <a:ea typeface="黑体" panose="02010609060101010101" pitchFamily="49" charset="-122"/>
              </a:rPr>
              <a:t> A</a:t>
            </a:r>
            <a:r>
              <a:rPr lang="zh-CN" altLang="zh-CN" sz="2400" b="1" dirty="0">
                <a:latin typeface="黑体" panose="02010609060101010101" pitchFamily="49" charset="-122"/>
                <a:ea typeface="黑体" panose="02010609060101010101" pitchFamily="49" charset="-122"/>
              </a:rPr>
              <a:t>、</a:t>
            </a:r>
            <a:r>
              <a:rPr lang="en-US" altLang="zh-CN" sz="2400" b="1" dirty="0">
                <a:latin typeface="黑体" panose="02010609060101010101" pitchFamily="49" charset="-122"/>
                <a:ea typeface="黑体" panose="02010609060101010101" pitchFamily="49" charset="-122"/>
              </a:rPr>
              <a:t>B</a:t>
            </a:r>
            <a:r>
              <a:rPr lang="zh-CN" altLang="zh-CN" sz="2400" b="1" dirty="0">
                <a:latin typeface="黑体" panose="02010609060101010101" pitchFamily="49" charset="-122"/>
                <a:ea typeface="黑体" panose="02010609060101010101" pitchFamily="49" charset="-122"/>
              </a:rPr>
              <a:t>肠段</a:t>
            </a:r>
            <a:r>
              <a:rPr lang="zh-CN" altLang="en-US" sz="2400" b="1" dirty="0">
                <a:latin typeface="黑体" panose="02010609060101010101" pitchFamily="49" charset="-122"/>
                <a:ea typeface="黑体" panose="02010609060101010101" pitchFamily="49" charset="-122"/>
              </a:rPr>
              <a:t>放回</a:t>
            </a:r>
            <a:r>
              <a:rPr lang="zh-CN" altLang="zh-CN" sz="2400" b="1" dirty="0">
                <a:latin typeface="黑体" panose="02010609060101010101" pitchFamily="49" charset="-122"/>
                <a:ea typeface="黑体" panose="02010609060101010101" pitchFamily="49" charset="-122"/>
              </a:rPr>
              <a:t>腹腔，</a:t>
            </a:r>
            <a:r>
              <a:rPr lang="zh-CN" altLang="en-US" sz="2400" b="1" dirty="0">
                <a:latin typeface="黑体" panose="02010609060101010101" pitchFamily="49" charset="-122"/>
                <a:ea typeface="黑体" panose="02010609060101010101" pitchFamily="49" charset="-122"/>
              </a:rPr>
              <a:t>约</a:t>
            </a:r>
            <a:r>
              <a:rPr lang="en-US" altLang="zh-CN" sz="2400" b="1" dirty="0">
                <a:latin typeface="黑体" panose="02010609060101010101" pitchFamily="49" charset="-122"/>
                <a:ea typeface="黑体" panose="02010609060101010101" pitchFamily="49" charset="-122"/>
              </a:rPr>
              <a:t>30 min</a:t>
            </a:r>
            <a:r>
              <a:rPr lang="zh-CN" altLang="zh-CN" sz="2400" b="1" dirty="0">
                <a:latin typeface="黑体" panose="02010609060101010101" pitchFamily="49" charset="-122"/>
                <a:ea typeface="黑体" panose="02010609060101010101" pitchFamily="49" charset="-122"/>
              </a:rPr>
              <a:t>后检查两肠的变化。</a:t>
            </a:r>
            <a:endParaRPr lang="en-US" altLang="zh-CN" sz="2400" b="1" dirty="0">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16843244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内容占位符 2"/>
          <p:cNvSpPr>
            <a:spLocks noGrp="1"/>
          </p:cNvSpPr>
          <p:nvPr>
            <p:ph idx="4294967295"/>
          </p:nvPr>
        </p:nvSpPr>
        <p:spPr>
          <a:xfrm>
            <a:off x="329610" y="449197"/>
            <a:ext cx="8006316" cy="5792114"/>
          </a:xfrm>
        </p:spPr>
        <p:txBody>
          <a:bodyPr>
            <a:noAutofit/>
          </a:bodyPr>
          <a:lstStyle/>
          <a:p>
            <a:pPr algn="just">
              <a:lnSpc>
                <a:spcPct val="110000"/>
              </a:lnSpc>
              <a:spcBef>
                <a:spcPts val="900"/>
              </a:spcBef>
            </a:pPr>
            <a:r>
              <a:rPr lang="zh-CN" altLang="en-US" sz="2400" b="1" dirty="0">
                <a:solidFill>
                  <a:srgbClr val="000099"/>
                </a:solidFill>
                <a:latin typeface="黑体" panose="02010609060101010101" pitchFamily="49" charset="-122"/>
                <a:ea typeface="黑体" panose="02010609060101010101" pitchFamily="49" charset="-122"/>
              </a:rPr>
              <a:t>乙酰胆碱</a:t>
            </a:r>
            <a:r>
              <a:rPr lang="zh-CN" altLang="en-US" sz="2400" b="1" dirty="0">
                <a:latin typeface="黑体" panose="02010609060101010101" pitchFamily="49" charset="-122"/>
                <a:ea typeface="黑体" panose="02010609060101010101" pitchFamily="49" charset="-122"/>
              </a:rPr>
              <a:t>对消化管运动的影响</a:t>
            </a:r>
            <a:r>
              <a:rPr lang="en-US" altLang="zh-CN" sz="2400" b="1" dirty="0">
                <a:latin typeface="黑体" panose="02010609060101010101" pitchFamily="49" charset="-122"/>
                <a:ea typeface="黑体" panose="02010609060101010101" pitchFamily="49" charset="-122"/>
              </a:rPr>
              <a:t>:</a:t>
            </a:r>
            <a:endParaRPr lang="zh-CN" altLang="en-US" sz="2400" b="1" dirty="0">
              <a:latin typeface="黑体" panose="02010609060101010101" pitchFamily="49" charset="-122"/>
              <a:ea typeface="黑体" panose="02010609060101010101" pitchFamily="49" charset="-122"/>
            </a:endParaRPr>
          </a:p>
          <a:p>
            <a:pPr lvl="1" algn="just">
              <a:lnSpc>
                <a:spcPct val="110000"/>
              </a:lnSpc>
              <a:spcBef>
                <a:spcPts val="900"/>
              </a:spcBef>
            </a:pPr>
            <a:r>
              <a:rPr lang="zh-CN" altLang="en-US" sz="2400" b="1" dirty="0">
                <a:latin typeface="黑体" panose="02010609060101010101" pitchFamily="49" charset="-122"/>
                <a:ea typeface="黑体" panose="02010609060101010101" pitchFamily="49" charset="-122"/>
              </a:rPr>
              <a:t>直接在胃和小肠表面滴加 </a:t>
            </a:r>
            <a:r>
              <a:rPr lang="en-US" altLang="zh-CN" sz="2400" b="1" dirty="0">
                <a:latin typeface="黑体" panose="02010609060101010101" pitchFamily="49" charset="-122"/>
                <a:ea typeface="黑体" panose="02010609060101010101" pitchFamily="49" charset="-122"/>
              </a:rPr>
              <a:t>0.1%</a:t>
            </a:r>
            <a:r>
              <a:rPr lang="zh-CN" altLang="en-US" sz="2400" b="1" dirty="0">
                <a:latin typeface="黑体" panose="02010609060101010101" pitchFamily="49" charset="-122"/>
                <a:ea typeface="黑体" panose="02010609060101010101" pitchFamily="49" charset="-122"/>
              </a:rPr>
              <a:t>乙酰胆碱 </a:t>
            </a:r>
            <a:r>
              <a:rPr lang="en-US" altLang="zh-CN" sz="2400" b="1" dirty="0">
                <a:latin typeface="黑体" panose="02010609060101010101" pitchFamily="49" charset="-122"/>
                <a:ea typeface="黑体" panose="02010609060101010101" pitchFamily="49" charset="-122"/>
              </a:rPr>
              <a:t>3~5</a:t>
            </a:r>
            <a:r>
              <a:rPr lang="zh-CN" altLang="en-US" sz="2400" b="1" dirty="0">
                <a:latin typeface="黑体" panose="02010609060101010101" pitchFamily="49" charset="-122"/>
                <a:ea typeface="黑体" panose="02010609060101010101" pitchFamily="49" charset="-122"/>
              </a:rPr>
              <a:t>滴，观察胃肠运动。</a:t>
            </a:r>
            <a:endParaRPr lang="en-US" altLang="zh-CN" sz="2400" b="1" dirty="0">
              <a:latin typeface="黑体" panose="02010609060101010101" pitchFamily="49" charset="-122"/>
              <a:ea typeface="黑体" panose="02010609060101010101" pitchFamily="49" charset="-122"/>
            </a:endParaRPr>
          </a:p>
          <a:p>
            <a:pPr algn="just">
              <a:lnSpc>
                <a:spcPct val="110000"/>
              </a:lnSpc>
              <a:spcBef>
                <a:spcPts val="900"/>
              </a:spcBef>
            </a:pPr>
            <a:r>
              <a:rPr lang="zh-CN" altLang="en-US" sz="2400" b="1" dirty="0">
                <a:solidFill>
                  <a:srgbClr val="000099"/>
                </a:solidFill>
                <a:latin typeface="黑体" panose="02010609060101010101" pitchFamily="49" charset="-122"/>
                <a:ea typeface="黑体" panose="02010609060101010101" pitchFamily="49" charset="-122"/>
              </a:rPr>
              <a:t>肾上腺素</a:t>
            </a:r>
            <a:r>
              <a:rPr lang="zh-CN" altLang="en-US" sz="2400" b="1" dirty="0">
                <a:latin typeface="黑体" panose="02010609060101010101" pitchFamily="49" charset="-122"/>
                <a:ea typeface="黑体" panose="02010609060101010101" pitchFamily="49" charset="-122"/>
              </a:rPr>
              <a:t>对消化管运动的影响</a:t>
            </a:r>
            <a:r>
              <a:rPr lang="en-US" altLang="zh-CN" sz="2400" b="1" dirty="0">
                <a:latin typeface="黑体" panose="02010609060101010101" pitchFamily="49" charset="-122"/>
                <a:ea typeface="黑体" panose="02010609060101010101" pitchFamily="49" charset="-122"/>
              </a:rPr>
              <a:t>:</a:t>
            </a:r>
            <a:endParaRPr lang="zh-CN" altLang="en-US" sz="2400" b="1" dirty="0">
              <a:latin typeface="黑体" panose="02010609060101010101" pitchFamily="49" charset="-122"/>
              <a:ea typeface="黑体" panose="02010609060101010101" pitchFamily="49" charset="-122"/>
            </a:endParaRPr>
          </a:p>
          <a:p>
            <a:pPr lvl="1" algn="just">
              <a:lnSpc>
                <a:spcPct val="110000"/>
              </a:lnSpc>
              <a:spcBef>
                <a:spcPts val="900"/>
              </a:spcBef>
            </a:pPr>
            <a:r>
              <a:rPr lang="zh-CN" altLang="en-US" sz="2400" b="1" dirty="0">
                <a:latin typeface="黑体" panose="02010609060101010101" pitchFamily="49" charset="-122"/>
                <a:ea typeface="黑体" panose="02010609060101010101" pitchFamily="49" charset="-122"/>
              </a:rPr>
              <a:t>恢复正常后直接在小肠表面滴加 </a:t>
            </a:r>
            <a:r>
              <a:rPr lang="en-US" altLang="zh-CN" sz="2400" b="1" dirty="0">
                <a:latin typeface="黑体" panose="02010609060101010101" pitchFamily="49" charset="-122"/>
                <a:ea typeface="黑体" panose="02010609060101010101" pitchFamily="49" charset="-122"/>
              </a:rPr>
              <a:t>0.1%</a:t>
            </a:r>
            <a:r>
              <a:rPr lang="zh-CN" altLang="en-US" sz="2400" b="1" dirty="0">
                <a:latin typeface="黑体" panose="02010609060101010101" pitchFamily="49" charset="-122"/>
                <a:ea typeface="黑体" panose="02010609060101010101" pitchFamily="49" charset="-122"/>
              </a:rPr>
              <a:t>肾上腺素 </a:t>
            </a:r>
            <a:r>
              <a:rPr lang="en-US" altLang="zh-CN" sz="2400" b="1" dirty="0">
                <a:latin typeface="黑体" panose="02010609060101010101" pitchFamily="49" charset="-122"/>
                <a:ea typeface="黑体" panose="02010609060101010101" pitchFamily="49" charset="-122"/>
              </a:rPr>
              <a:t>3~5</a:t>
            </a:r>
            <a:r>
              <a:rPr lang="zh-CN" altLang="en-US" sz="2400" b="1" dirty="0">
                <a:latin typeface="黑体" panose="02010609060101010101" pitchFamily="49" charset="-122"/>
                <a:ea typeface="黑体" panose="02010609060101010101" pitchFamily="49" charset="-122"/>
              </a:rPr>
              <a:t>滴，观察胃肠运动变化。</a:t>
            </a:r>
            <a:endParaRPr lang="en-US" altLang="zh-CN" sz="2400" b="1" dirty="0">
              <a:latin typeface="黑体" panose="02010609060101010101" pitchFamily="49" charset="-122"/>
              <a:ea typeface="黑体" panose="02010609060101010101" pitchFamily="49" charset="-122"/>
            </a:endParaRPr>
          </a:p>
          <a:p>
            <a:pPr algn="just">
              <a:lnSpc>
                <a:spcPct val="110000"/>
              </a:lnSpc>
              <a:spcBef>
                <a:spcPts val="900"/>
              </a:spcBef>
            </a:pPr>
            <a:r>
              <a:rPr lang="zh-CN" altLang="en-US" sz="2400" b="1" dirty="0">
                <a:solidFill>
                  <a:srgbClr val="000099"/>
                </a:solidFill>
                <a:latin typeface="黑体" panose="02010609060101010101" pitchFamily="49" charset="-122"/>
                <a:ea typeface="黑体" panose="02010609060101010101" pitchFamily="49" charset="-122"/>
              </a:rPr>
              <a:t>迷走神经</a:t>
            </a:r>
            <a:r>
              <a:rPr lang="zh-CN" altLang="en-US" sz="2400" b="1" dirty="0">
                <a:latin typeface="黑体" panose="02010609060101010101" pitchFamily="49" charset="-122"/>
                <a:ea typeface="黑体" panose="02010609060101010101" pitchFamily="49" charset="-122"/>
              </a:rPr>
              <a:t>对呼吸和消化管运动的调节：</a:t>
            </a:r>
          </a:p>
          <a:p>
            <a:pPr lvl="1" algn="just">
              <a:lnSpc>
                <a:spcPct val="110000"/>
              </a:lnSpc>
              <a:spcBef>
                <a:spcPts val="900"/>
              </a:spcBef>
            </a:pPr>
            <a:r>
              <a:rPr lang="zh-CN" altLang="en-US" sz="2400" b="1" dirty="0">
                <a:latin typeface="黑体" panose="02010609060101010101" pitchFamily="49" charset="-122"/>
                <a:ea typeface="黑体" panose="02010609060101010101" pitchFamily="49" charset="-122"/>
              </a:rPr>
              <a:t>描记一段正常的呼吸曲线，轻轻提起右侧迷走神经上的备用线，小心地将神经置于保护电极上，用中等强度的连续刺激（约</a:t>
            </a:r>
            <a:r>
              <a:rPr lang="en-US" altLang="zh-CN" sz="2400" b="1" dirty="0">
                <a:latin typeface="黑体" panose="02010609060101010101" pitchFamily="49" charset="-122"/>
                <a:ea typeface="黑体" panose="02010609060101010101" pitchFamily="49" charset="-122"/>
              </a:rPr>
              <a:t>3-6 V</a:t>
            </a:r>
            <a:r>
              <a:rPr lang="zh-CN" altLang="en-US" sz="2400" b="1" dirty="0">
                <a:latin typeface="黑体" panose="02010609060101010101" pitchFamily="49" charset="-122"/>
                <a:ea typeface="黑体" panose="02010609060101010101" pitchFamily="49" charset="-122"/>
              </a:rPr>
              <a:t>，</a:t>
            </a:r>
            <a:r>
              <a:rPr lang="en-US" altLang="zh-CN" sz="2400" b="1" dirty="0">
                <a:latin typeface="黑体" panose="02010609060101010101" pitchFamily="49" charset="-122"/>
                <a:ea typeface="黑体" panose="02010609060101010101" pitchFamily="49" charset="-122"/>
              </a:rPr>
              <a:t>20 Hz</a:t>
            </a:r>
            <a:r>
              <a:rPr lang="zh-CN" altLang="en-US" sz="2400" b="1" dirty="0">
                <a:latin typeface="黑体" panose="02010609060101010101" pitchFamily="49" charset="-122"/>
                <a:ea typeface="黑体" panose="02010609060101010101" pitchFamily="49" charset="-122"/>
              </a:rPr>
              <a:t>）通过保护电极刺激神经约 </a:t>
            </a:r>
            <a:r>
              <a:rPr lang="en-US" altLang="zh-CN" sz="2400" b="1" dirty="0">
                <a:latin typeface="黑体" panose="02010609060101010101" pitchFamily="49" charset="-122"/>
                <a:ea typeface="黑体" panose="02010609060101010101" pitchFamily="49" charset="-122"/>
              </a:rPr>
              <a:t>15</a:t>
            </a:r>
            <a:r>
              <a:rPr lang="zh-CN" altLang="en-US" sz="2400" b="1" dirty="0">
                <a:latin typeface="黑体" panose="02010609060101010101" pitchFamily="49" charset="-122"/>
                <a:ea typeface="黑体" panose="02010609060101010101" pitchFamily="49" charset="-122"/>
              </a:rPr>
              <a:t> </a:t>
            </a:r>
            <a:r>
              <a:rPr lang="en-US" altLang="zh-CN" sz="2400" b="1" dirty="0">
                <a:latin typeface="黑体" panose="02010609060101010101" pitchFamily="49" charset="-122"/>
                <a:ea typeface="黑体" panose="02010609060101010101" pitchFamily="49" charset="-122"/>
              </a:rPr>
              <a:t>s</a:t>
            </a:r>
            <a:r>
              <a:rPr lang="zh-CN" altLang="en-US" sz="2400" b="1" dirty="0">
                <a:latin typeface="黑体" panose="02010609060101010101" pitchFamily="49" charset="-122"/>
                <a:ea typeface="黑体" panose="02010609060101010101" pitchFamily="49" charset="-122"/>
              </a:rPr>
              <a:t>，观察记录呼吸和胃肠运动的变化。出现明显变化后即刻停止刺激，使呼吸和胃肠运动恢复正常。</a:t>
            </a:r>
            <a:endParaRPr lang="en-US" altLang="zh-CN" sz="2400" b="1" dirty="0">
              <a:latin typeface="黑体" panose="02010609060101010101" pitchFamily="49" charset="-122"/>
              <a:ea typeface="黑体" panose="02010609060101010101" pitchFamily="49" charset="-122"/>
            </a:endParaRPr>
          </a:p>
          <a:p>
            <a:pPr lvl="1" algn="just">
              <a:lnSpc>
                <a:spcPct val="110000"/>
              </a:lnSpc>
              <a:spcBef>
                <a:spcPts val="900"/>
              </a:spcBef>
            </a:pPr>
            <a:endParaRPr lang="zh-CN" altLang="en-US" sz="2400" b="1" dirty="0">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2122409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内容占位符 2"/>
          <p:cNvSpPr>
            <a:spLocks noGrp="1"/>
          </p:cNvSpPr>
          <p:nvPr>
            <p:ph idx="4294967295"/>
          </p:nvPr>
        </p:nvSpPr>
        <p:spPr>
          <a:xfrm>
            <a:off x="435935" y="899393"/>
            <a:ext cx="7804298" cy="4321193"/>
          </a:xfrm>
        </p:spPr>
        <p:txBody>
          <a:bodyPr>
            <a:noAutofit/>
          </a:bodyPr>
          <a:lstStyle/>
          <a:p>
            <a:pPr marL="171450" lvl="1" algn="just">
              <a:lnSpc>
                <a:spcPct val="110000"/>
              </a:lnSpc>
              <a:spcBef>
                <a:spcPts val="450"/>
              </a:spcBef>
            </a:pPr>
            <a:r>
              <a:rPr lang="zh-CN" altLang="en-US" sz="2400" b="1" dirty="0">
                <a:solidFill>
                  <a:srgbClr val="000099"/>
                </a:solidFill>
                <a:latin typeface="黑体" panose="02010609060101010101" pitchFamily="49" charset="-122"/>
                <a:ea typeface="黑体" panose="02010609060101010101" pitchFamily="49" charset="-122"/>
              </a:rPr>
              <a:t>迷走神经</a:t>
            </a:r>
            <a:r>
              <a:rPr lang="zh-CN" altLang="en-US" sz="2400" b="1" dirty="0">
                <a:latin typeface="黑体" panose="02010609060101010101" pitchFamily="49" charset="-122"/>
                <a:ea typeface="黑体" panose="02010609060101010101" pitchFamily="49" charset="-122"/>
              </a:rPr>
              <a:t>对呼吸和消化管运动的调节：</a:t>
            </a:r>
            <a:endParaRPr lang="en-US" altLang="zh-CN" sz="2400" b="1" dirty="0">
              <a:latin typeface="黑体" panose="02010609060101010101" pitchFamily="49" charset="-122"/>
              <a:ea typeface="黑体" panose="02010609060101010101" pitchFamily="49" charset="-122"/>
            </a:endParaRPr>
          </a:p>
          <a:p>
            <a:pPr marL="514350" lvl="2" algn="just">
              <a:lnSpc>
                <a:spcPct val="110000"/>
              </a:lnSpc>
              <a:spcBef>
                <a:spcPts val="450"/>
              </a:spcBef>
            </a:pPr>
            <a:r>
              <a:rPr lang="zh-CN" altLang="en-US" sz="2400" b="1" dirty="0">
                <a:solidFill>
                  <a:srgbClr val="000099"/>
                </a:solidFill>
                <a:latin typeface="黑体" panose="02010609060101010101" pitchFamily="49" charset="-122"/>
                <a:ea typeface="黑体" panose="02010609060101010101" pitchFamily="49" charset="-122"/>
              </a:rPr>
              <a:t>阿托品</a:t>
            </a:r>
            <a:r>
              <a:rPr lang="zh-CN" altLang="en-US" sz="2400" b="1" dirty="0">
                <a:latin typeface="黑体" panose="02010609060101010101" pitchFamily="49" charset="-122"/>
                <a:ea typeface="黑体" panose="02010609060101010101" pitchFamily="49" charset="-122"/>
              </a:rPr>
              <a:t>对消化管运动的调节：</a:t>
            </a:r>
            <a:endParaRPr lang="en-US" altLang="zh-CN" sz="2400" b="1" dirty="0">
              <a:latin typeface="黑体" panose="02010609060101010101" pitchFamily="49" charset="-122"/>
              <a:ea typeface="黑体" panose="02010609060101010101" pitchFamily="49" charset="-122"/>
            </a:endParaRPr>
          </a:p>
          <a:p>
            <a:pPr lvl="3" algn="just">
              <a:lnSpc>
                <a:spcPct val="110000"/>
              </a:lnSpc>
              <a:spcBef>
                <a:spcPts val="450"/>
              </a:spcBef>
            </a:pPr>
            <a:r>
              <a:rPr lang="zh-CN" altLang="en-US" sz="2400" b="1" dirty="0">
                <a:latin typeface="黑体" panose="02010609060101010101" pitchFamily="49" charset="-122"/>
                <a:ea typeface="黑体" panose="02010609060101010101" pitchFamily="49" charset="-122"/>
              </a:rPr>
              <a:t>恢复正常后，经耳缘静脉注射 </a:t>
            </a:r>
            <a:r>
              <a:rPr lang="en-US" altLang="zh-CN" sz="2400" b="1" dirty="0">
                <a:latin typeface="黑体" panose="02010609060101010101" pitchFamily="49" charset="-122"/>
                <a:ea typeface="黑体" panose="02010609060101010101" pitchFamily="49" charset="-122"/>
              </a:rPr>
              <a:t>0.1%</a:t>
            </a:r>
            <a:r>
              <a:rPr lang="zh-CN" altLang="en-US" sz="2400" b="1" dirty="0">
                <a:latin typeface="黑体" panose="02010609060101010101" pitchFamily="49" charset="-122"/>
                <a:ea typeface="黑体" panose="02010609060101010101" pitchFamily="49" charset="-122"/>
              </a:rPr>
              <a:t>阿托品 </a:t>
            </a:r>
            <a:r>
              <a:rPr lang="en-US" altLang="zh-CN" sz="2400" b="1" dirty="0">
                <a:latin typeface="黑体" panose="02010609060101010101" pitchFamily="49" charset="-122"/>
                <a:ea typeface="黑体" panose="02010609060101010101" pitchFamily="49" charset="-122"/>
              </a:rPr>
              <a:t>0.5 mL</a:t>
            </a:r>
            <a:r>
              <a:rPr lang="zh-CN" altLang="en-US" sz="2400" b="1" dirty="0">
                <a:latin typeface="黑体" panose="02010609060101010101" pitchFamily="49" charset="-122"/>
                <a:ea typeface="黑体" panose="02010609060101010101" pitchFamily="49" charset="-122"/>
              </a:rPr>
              <a:t>，</a:t>
            </a:r>
            <a:r>
              <a:rPr lang="en-US" altLang="zh-CN" sz="2400" b="1" dirty="0">
                <a:latin typeface="黑体" panose="02010609060101010101" pitchFamily="49" charset="-122"/>
                <a:ea typeface="黑体" panose="02010609060101010101" pitchFamily="49" charset="-122"/>
              </a:rPr>
              <a:t>1~2 min</a:t>
            </a:r>
            <a:r>
              <a:rPr lang="zh-CN" altLang="en-US" sz="2400" b="1" dirty="0">
                <a:latin typeface="黑体" panose="02010609060101010101" pitchFamily="49" charset="-122"/>
                <a:ea typeface="黑体" panose="02010609060101010101" pitchFamily="49" charset="-122"/>
              </a:rPr>
              <a:t>后对迷走神经进行电刺激，观察胃肠运动的变化。</a:t>
            </a:r>
            <a:endParaRPr lang="en-US" altLang="zh-CN" sz="2400" b="1" dirty="0">
              <a:latin typeface="黑体" panose="02010609060101010101" pitchFamily="49" charset="-122"/>
              <a:ea typeface="黑体" panose="02010609060101010101" pitchFamily="49" charset="-122"/>
            </a:endParaRPr>
          </a:p>
          <a:p>
            <a:pPr marL="514350" lvl="2" algn="just">
              <a:lnSpc>
                <a:spcPct val="110000"/>
              </a:lnSpc>
              <a:spcBef>
                <a:spcPts val="450"/>
              </a:spcBef>
            </a:pPr>
            <a:r>
              <a:rPr lang="zh-CN" altLang="en-US" sz="2400" b="1" dirty="0">
                <a:solidFill>
                  <a:schemeClr val="accent6">
                    <a:lumMod val="50000"/>
                  </a:schemeClr>
                </a:solidFill>
                <a:latin typeface="黑体" panose="02010609060101010101" pitchFamily="49" charset="-122"/>
                <a:ea typeface="黑体" panose="02010609060101010101" pitchFamily="49" charset="-122"/>
              </a:rPr>
              <a:t>切断右侧迷走神经（两端结扎中间剪断），观察呼吸运动有何变化。</a:t>
            </a:r>
            <a:endParaRPr lang="en-US" altLang="zh-CN" sz="2400" b="1" dirty="0">
              <a:solidFill>
                <a:schemeClr val="accent6">
                  <a:lumMod val="50000"/>
                </a:schemeClr>
              </a:solidFill>
              <a:latin typeface="黑体" panose="02010609060101010101" pitchFamily="49" charset="-122"/>
              <a:ea typeface="黑体" panose="02010609060101010101" pitchFamily="49" charset="-122"/>
            </a:endParaRPr>
          </a:p>
          <a:p>
            <a:pPr marL="514350" lvl="2" algn="just">
              <a:lnSpc>
                <a:spcPct val="110000"/>
              </a:lnSpc>
              <a:spcBef>
                <a:spcPts val="450"/>
              </a:spcBef>
            </a:pPr>
            <a:r>
              <a:rPr lang="zh-CN" altLang="en-US" sz="2400" b="1" dirty="0">
                <a:solidFill>
                  <a:schemeClr val="accent6">
                    <a:lumMod val="50000"/>
                  </a:schemeClr>
                </a:solidFill>
                <a:latin typeface="黑体" panose="02010609060101010101" pitchFamily="49" charset="-122"/>
                <a:ea typeface="黑体" panose="02010609060101010101" pitchFamily="49" charset="-122"/>
              </a:rPr>
              <a:t>在此基础上，观察记录以中等强度和频率电刺激右侧迷走神经中枢端所致的呼吸运动的变化。</a:t>
            </a:r>
          </a:p>
          <a:p>
            <a:pPr marL="0" indent="-342900" algn="just">
              <a:lnSpc>
                <a:spcPct val="110000"/>
              </a:lnSpc>
              <a:spcBef>
                <a:spcPts val="450"/>
              </a:spcBef>
            </a:pPr>
            <a:endParaRPr lang="zh-CN" altLang="en-US" sz="2400" b="1" dirty="0">
              <a:solidFill>
                <a:schemeClr val="accent6">
                  <a:lumMod val="50000"/>
                </a:schemeClr>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1944739724"/>
      </p:ext>
    </p:extLst>
  </p:cSld>
  <p:clrMapOvr>
    <a:masterClrMapping/>
  </p:clrMapOvr>
  <mc:AlternateContent xmlns:mc="http://schemas.openxmlformats.org/markup-compatibility/2006" xmlns:p14="http://schemas.microsoft.com/office/powerpoint/2010/main">
    <mc:Choice Requires="p14">
      <p:transition spd="slow" p14:dur="999"/>
    </mc:Choice>
    <mc:Fallback xmlns="">
      <p:transition spd="slow"/>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内容占位符 2"/>
          <p:cNvSpPr>
            <a:spLocks noGrp="1"/>
          </p:cNvSpPr>
          <p:nvPr>
            <p:ph idx="4294967295"/>
          </p:nvPr>
        </p:nvSpPr>
        <p:spPr>
          <a:xfrm>
            <a:off x="258406" y="501380"/>
            <a:ext cx="7827356" cy="2565307"/>
          </a:xfrm>
        </p:spPr>
        <p:txBody>
          <a:bodyPr>
            <a:noAutofit/>
          </a:bodyPr>
          <a:lstStyle/>
          <a:p>
            <a:pPr algn="just">
              <a:spcBef>
                <a:spcPts val="900"/>
              </a:spcBef>
            </a:pPr>
            <a:r>
              <a:rPr lang="zh-CN" altLang="en-US" sz="2400" b="1" dirty="0">
                <a:solidFill>
                  <a:srgbClr val="000099"/>
                </a:solidFill>
                <a:latin typeface="黑体" panose="02010609060101010101" pitchFamily="49" charset="-122"/>
                <a:ea typeface="黑体" panose="02010609060101010101" pitchFamily="49" charset="-122"/>
              </a:rPr>
              <a:t>内脏大神经</a:t>
            </a:r>
            <a:r>
              <a:rPr lang="zh-CN" altLang="en-US" sz="2400" b="1" dirty="0">
                <a:latin typeface="黑体" panose="02010609060101010101" pitchFamily="49" charset="-122"/>
                <a:ea typeface="黑体" panose="02010609060101010101" pitchFamily="49" charset="-122"/>
              </a:rPr>
              <a:t>对消化管运动的调节：</a:t>
            </a:r>
            <a:endParaRPr lang="en-US" altLang="zh-CN" sz="2400" b="1" dirty="0">
              <a:latin typeface="黑体" panose="02010609060101010101" pitchFamily="49" charset="-122"/>
              <a:ea typeface="黑体" panose="02010609060101010101" pitchFamily="49" charset="-122"/>
            </a:endParaRPr>
          </a:p>
          <a:p>
            <a:pPr lvl="1" algn="just">
              <a:spcBef>
                <a:spcPts val="900"/>
              </a:spcBef>
            </a:pPr>
            <a:r>
              <a:rPr lang="zh-CN" altLang="en-US" sz="2400" b="1" dirty="0">
                <a:latin typeface="黑体" panose="02010609060101010101" pitchFamily="49" charset="-122"/>
              </a:rPr>
              <a:t>打开腹腔，在左侧肾脏的上方找到肾上腺。肾上腺上方较细的神经即为内脏大神经，分离时应特别小心，因稍有不慎便会将其拉断。穿线备用。用保护电极钩住内脏大神经及部分血管和肌肉组织，用中等强度的连续脉冲对其进行刺激，观察消化管运动变化情况。</a:t>
            </a:r>
            <a:endParaRPr lang="en-US" altLang="zh-CN" sz="2400" b="1" dirty="0">
              <a:latin typeface="黑体" panose="02010609060101010101" pitchFamily="49" charset="-122"/>
              <a:ea typeface="黑体" panose="02010609060101010101" pitchFamily="49" charset="-122"/>
            </a:endParaRPr>
          </a:p>
        </p:txBody>
      </p:sp>
      <p:sp>
        <p:nvSpPr>
          <p:cNvPr id="2" name="矩形 1"/>
          <p:cNvSpPr/>
          <p:nvPr/>
        </p:nvSpPr>
        <p:spPr>
          <a:xfrm>
            <a:off x="6996253" y="152568"/>
            <a:ext cx="1530221" cy="461665"/>
          </a:xfrm>
          <a:prstGeom prst="rect">
            <a:avLst/>
          </a:prstGeom>
        </p:spPr>
        <p:txBody>
          <a:bodyPr wrap="square">
            <a:spAutoFit/>
          </a:bodyPr>
          <a:lstStyle/>
          <a:p>
            <a:r>
              <a:rPr lang="zh-CN" altLang="en-US" sz="2400" b="1" dirty="0">
                <a:solidFill>
                  <a:srgbClr val="990099"/>
                </a:solidFill>
                <a:latin typeface="黑体" panose="02010609060101010101" pitchFamily="49" charset="-122"/>
                <a:ea typeface="黑体" panose="02010609060101010101" pitchFamily="49" charset="-122"/>
              </a:rPr>
              <a:t>（选做）</a:t>
            </a:r>
            <a:endParaRPr lang="zh-CN" altLang="en-US" sz="2400" dirty="0"/>
          </a:p>
        </p:txBody>
      </p:sp>
      <p:graphicFrame>
        <p:nvGraphicFramePr>
          <p:cNvPr id="8" name="对象 7"/>
          <p:cNvGraphicFramePr>
            <a:graphicFrameLocks noChangeAspect="1"/>
          </p:cNvGraphicFramePr>
          <p:nvPr>
            <p:extLst>
              <p:ext uri="{D42A27DB-BD31-4B8C-83A1-F6EECF244321}">
                <p14:modId xmlns:p14="http://schemas.microsoft.com/office/powerpoint/2010/main" val="1730664298"/>
              </p:ext>
            </p:extLst>
          </p:nvPr>
        </p:nvGraphicFramePr>
        <p:xfrm>
          <a:off x="2871938" y="2873840"/>
          <a:ext cx="3613419" cy="3535845"/>
        </p:xfrm>
        <a:graphic>
          <a:graphicData uri="http://schemas.openxmlformats.org/presentationml/2006/ole">
            <mc:AlternateContent xmlns:mc="http://schemas.openxmlformats.org/markup-compatibility/2006">
              <mc:Choice xmlns:v="urn:schemas-microsoft-com:vml" Requires="v">
                <p:oleObj name="Image" r:id="rId3" imgW="20621880" imgH="21841200" progId="Photoshop.Image.10">
                  <p:embed/>
                </p:oleObj>
              </mc:Choice>
              <mc:Fallback>
                <p:oleObj name="Image" r:id="rId3" imgW="20621880" imgH="21841200" progId="Photoshop.Image.10">
                  <p:embed/>
                  <p:pic>
                    <p:nvPicPr>
                      <p:cNvPr id="6" name="对象 5"/>
                      <p:cNvPicPr/>
                      <p:nvPr/>
                    </p:nvPicPr>
                    <p:blipFill>
                      <a:blip r:embed="rId4">
                        <a:lum bright="15000" contrast="36000"/>
                      </a:blip>
                      <a:stretch>
                        <a:fillRect/>
                      </a:stretch>
                    </p:blipFill>
                    <p:spPr>
                      <a:xfrm>
                        <a:off x="2871938" y="2873840"/>
                        <a:ext cx="3613419" cy="3535845"/>
                      </a:xfrm>
                      <a:prstGeom prst="rect">
                        <a:avLst/>
                      </a:prstGeom>
                    </p:spPr>
                  </p:pic>
                </p:oleObj>
              </mc:Fallback>
            </mc:AlternateContent>
          </a:graphicData>
        </a:graphic>
      </p:graphicFrame>
      <p:sp>
        <p:nvSpPr>
          <p:cNvPr id="9" name="矩形 8"/>
          <p:cNvSpPr/>
          <p:nvPr/>
        </p:nvSpPr>
        <p:spPr>
          <a:xfrm>
            <a:off x="870230" y="3725769"/>
            <a:ext cx="2031325" cy="369332"/>
          </a:xfrm>
          <a:prstGeom prst="rect">
            <a:avLst/>
          </a:prstGeom>
        </p:spPr>
        <p:txBody>
          <a:bodyPr wrap="none">
            <a:spAutoFit/>
          </a:bodyPr>
          <a:lstStyle/>
          <a:p>
            <a:r>
              <a:rPr lang="en-US" altLang="zh-CN" dirty="0">
                <a:latin typeface="黑体" panose="02010609060101010101" pitchFamily="49" charset="-122"/>
                <a:ea typeface="黑体" panose="02010609060101010101" pitchFamily="49" charset="-122"/>
              </a:rPr>
              <a:t>3.</a:t>
            </a:r>
            <a:r>
              <a:rPr lang="zh-CN" altLang="en-US" dirty="0">
                <a:latin typeface="黑体" panose="02010609060101010101" pitchFamily="49" charset="-122"/>
                <a:ea typeface="黑体" panose="02010609060101010101" pitchFamily="49" charset="-122"/>
              </a:rPr>
              <a:t>右侧内脏大神经</a:t>
            </a:r>
            <a:endParaRPr lang="en-US" altLang="zh-CN" dirty="0">
              <a:latin typeface="黑体" panose="02010609060101010101" pitchFamily="49" charset="-122"/>
              <a:ea typeface="黑体" panose="02010609060101010101" pitchFamily="49" charset="-122"/>
            </a:endParaRPr>
          </a:p>
        </p:txBody>
      </p:sp>
      <p:sp>
        <p:nvSpPr>
          <p:cNvPr id="10" name="矩形 9"/>
          <p:cNvSpPr/>
          <p:nvPr/>
        </p:nvSpPr>
        <p:spPr>
          <a:xfrm>
            <a:off x="5590565" y="3700753"/>
            <a:ext cx="2101911" cy="369332"/>
          </a:xfrm>
          <a:prstGeom prst="rect">
            <a:avLst/>
          </a:prstGeom>
          <a:ln>
            <a:solidFill>
              <a:srgbClr val="FF0000"/>
            </a:solidFill>
          </a:ln>
        </p:spPr>
        <p:txBody>
          <a:bodyPr wrap="square">
            <a:spAutoFit/>
          </a:bodyPr>
          <a:lstStyle/>
          <a:p>
            <a:r>
              <a:rPr lang="en-US" altLang="zh-CN" dirty="0">
                <a:latin typeface="黑体" panose="02010609060101010101" pitchFamily="49" charset="-122"/>
                <a:ea typeface="黑体" panose="02010609060101010101" pitchFamily="49" charset="-122"/>
              </a:rPr>
              <a:t>9.</a:t>
            </a:r>
            <a:r>
              <a:rPr lang="zh-CN" altLang="en-US" dirty="0">
                <a:latin typeface="黑体" panose="02010609060101010101" pitchFamily="49" charset="-122"/>
                <a:ea typeface="黑体" panose="02010609060101010101" pitchFamily="49" charset="-122"/>
              </a:rPr>
              <a:t>左侧内脏大神经</a:t>
            </a:r>
          </a:p>
        </p:txBody>
      </p:sp>
      <p:sp>
        <p:nvSpPr>
          <p:cNvPr id="11" name="矩形 10"/>
          <p:cNvSpPr/>
          <p:nvPr/>
        </p:nvSpPr>
        <p:spPr>
          <a:xfrm>
            <a:off x="1302278" y="4207639"/>
            <a:ext cx="1569660" cy="369332"/>
          </a:xfrm>
          <a:prstGeom prst="rect">
            <a:avLst/>
          </a:prstGeom>
        </p:spPr>
        <p:txBody>
          <a:bodyPr wrap="none">
            <a:spAutoFit/>
          </a:bodyPr>
          <a:lstStyle/>
          <a:p>
            <a:r>
              <a:rPr lang="en-US" altLang="zh-CN" dirty="0">
                <a:latin typeface="黑体" panose="02010609060101010101" pitchFamily="49" charset="-122"/>
                <a:ea typeface="黑体" panose="02010609060101010101" pitchFamily="49" charset="-122"/>
              </a:rPr>
              <a:t>5.</a:t>
            </a:r>
            <a:r>
              <a:rPr lang="zh-CN" altLang="en-US" dirty="0">
                <a:latin typeface="黑体" panose="02010609060101010101" pitchFamily="49" charset="-122"/>
                <a:ea typeface="黑体" panose="02010609060101010101" pitchFamily="49" charset="-122"/>
              </a:rPr>
              <a:t>右侧肾上腺</a:t>
            </a:r>
            <a:endParaRPr lang="en-US" altLang="zh-CN" dirty="0">
              <a:latin typeface="黑体" panose="02010609060101010101" pitchFamily="49" charset="-122"/>
              <a:ea typeface="黑体" panose="02010609060101010101" pitchFamily="49" charset="-122"/>
            </a:endParaRPr>
          </a:p>
        </p:txBody>
      </p:sp>
      <p:sp>
        <p:nvSpPr>
          <p:cNvPr id="12" name="矩形 11"/>
          <p:cNvSpPr/>
          <p:nvPr/>
        </p:nvSpPr>
        <p:spPr>
          <a:xfrm>
            <a:off x="6457440" y="4392305"/>
            <a:ext cx="1685077" cy="369332"/>
          </a:xfrm>
          <a:prstGeom prst="rect">
            <a:avLst/>
          </a:prstGeom>
        </p:spPr>
        <p:txBody>
          <a:bodyPr wrap="none">
            <a:spAutoFit/>
          </a:bodyPr>
          <a:lstStyle/>
          <a:p>
            <a:r>
              <a:rPr lang="en-US" altLang="zh-CN" dirty="0">
                <a:latin typeface="黑体" panose="02010609060101010101" pitchFamily="49" charset="-122"/>
                <a:ea typeface="黑体" panose="02010609060101010101" pitchFamily="49" charset="-122"/>
              </a:rPr>
              <a:t>13.</a:t>
            </a:r>
            <a:r>
              <a:rPr lang="zh-CN" altLang="en-US" dirty="0">
                <a:latin typeface="黑体" panose="02010609060101010101" pitchFamily="49" charset="-122"/>
                <a:ea typeface="黑体" panose="02010609060101010101" pitchFamily="49" charset="-122"/>
              </a:rPr>
              <a:t>左侧肾上腺</a:t>
            </a:r>
            <a:endParaRPr lang="en-US" altLang="zh-CN" dirty="0">
              <a:latin typeface="黑体" panose="02010609060101010101" pitchFamily="49" charset="-122"/>
              <a:ea typeface="黑体" panose="02010609060101010101" pitchFamily="49" charset="-122"/>
            </a:endParaRPr>
          </a:p>
        </p:txBody>
      </p:sp>
      <p:sp>
        <p:nvSpPr>
          <p:cNvPr id="13" name="文本框 12"/>
          <p:cNvSpPr txBox="1"/>
          <p:nvPr/>
        </p:nvSpPr>
        <p:spPr>
          <a:xfrm>
            <a:off x="3569182" y="6281593"/>
            <a:ext cx="2646878" cy="461665"/>
          </a:xfrm>
          <a:prstGeom prst="rect">
            <a:avLst/>
          </a:prstGeom>
          <a:noFill/>
        </p:spPr>
        <p:txBody>
          <a:bodyPr wrap="none" rtlCol="0">
            <a:spAutoFit/>
          </a:bodyPr>
          <a:lstStyle/>
          <a:p>
            <a:r>
              <a:rPr lang="zh-CN" altLang="en-US" sz="2400" b="1" dirty="0">
                <a:latin typeface="黑体" panose="02010609060101010101" pitchFamily="49" charset="-122"/>
                <a:ea typeface="黑体" panose="02010609060101010101" pitchFamily="49" charset="-122"/>
              </a:rPr>
              <a:t>兔腹腔内交感神经</a:t>
            </a:r>
          </a:p>
        </p:txBody>
      </p:sp>
    </p:spTree>
    <p:extLst>
      <p:ext uri="{BB962C8B-B14F-4D97-AF65-F5344CB8AC3E}">
        <p14:creationId xmlns:p14="http://schemas.microsoft.com/office/powerpoint/2010/main" val="2314756956"/>
      </p:ext>
    </p:extLst>
  </p:cSld>
  <p:clrMapOvr>
    <a:masterClrMapping/>
  </p:clrMapOvr>
  <mc:AlternateContent xmlns:mc="http://schemas.openxmlformats.org/markup-compatibility/2006" xmlns:p14="http://schemas.microsoft.com/office/powerpoint/2010/main">
    <mc:Choice Requires="p14">
      <p:transition spd="slow" p14:dur="999"/>
    </mc:Choice>
    <mc:Fallback xmlns="">
      <p:transition spd="slow"/>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31485" y="351173"/>
            <a:ext cx="7782674" cy="3137548"/>
          </a:xfrm>
        </p:spPr>
        <p:txBody>
          <a:bodyPr/>
          <a:lstStyle/>
          <a:p>
            <a:pPr algn="just">
              <a:lnSpc>
                <a:spcPct val="110000"/>
              </a:lnSpc>
            </a:pPr>
            <a:r>
              <a:rPr lang="zh-CN" altLang="en-US" sz="2700" b="1" dirty="0">
                <a:latin typeface="黑体" panose="02010609060101010101" pitchFamily="49" charset="-122"/>
              </a:rPr>
              <a:t>动脉插管</a:t>
            </a:r>
            <a:endParaRPr lang="en-US" altLang="zh-CN" sz="2700" b="1" dirty="0">
              <a:latin typeface="黑体" panose="02010609060101010101" pitchFamily="49" charset="-122"/>
            </a:endParaRPr>
          </a:p>
          <a:p>
            <a:pPr lvl="1" algn="just">
              <a:lnSpc>
                <a:spcPct val="110000"/>
              </a:lnSpc>
            </a:pPr>
            <a:r>
              <a:rPr lang="zh-CN" altLang="en-US" sz="2400" b="1" dirty="0">
                <a:latin typeface="黑体" panose="02010609060101010101" pitchFamily="49" charset="-122"/>
              </a:rPr>
              <a:t>在</a:t>
            </a:r>
            <a:r>
              <a:rPr lang="zh-CN" altLang="en-US" sz="2400" b="1" dirty="0">
                <a:solidFill>
                  <a:srgbClr val="2104CC"/>
                </a:solidFill>
                <a:latin typeface="黑体" panose="02010609060101010101" pitchFamily="49" charset="-122"/>
              </a:rPr>
              <a:t>左侧</a:t>
            </a:r>
            <a:r>
              <a:rPr lang="zh-CN" altLang="en-US" sz="2400" b="1" dirty="0">
                <a:solidFill>
                  <a:srgbClr val="0033CC"/>
                </a:solidFill>
                <a:latin typeface="黑体" panose="02010609060101010101" pitchFamily="49" charset="-122"/>
              </a:rPr>
              <a:t>颈总动脉</a:t>
            </a:r>
            <a:r>
              <a:rPr lang="zh-CN" altLang="en-US" sz="2400" b="1" dirty="0">
                <a:latin typeface="黑体" panose="02010609060101010101" pitchFamily="49" charset="-122"/>
              </a:rPr>
              <a:t>的近心端夹一个动脉夹，并在动脉夹远心端距动脉夹约</a:t>
            </a:r>
            <a:r>
              <a:rPr lang="en-US" altLang="zh-CN" sz="2400" b="1" dirty="0">
                <a:latin typeface="黑体" panose="02010609060101010101" pitchFamily="49" charset="-122"/>
              </a:rPr>
              <a:t>3cm</a:t>
            </a:r>
            <a:r>
              <a:rPr lang="zh-CN" altLang="en-US" sz="2400" b="1" dirty="0">
                <a:latin typeface="黑体" panose="02010609060101010101" pitchFamily="49" charset="-122"/>
              </a:rPr>
              <a:t>处结扎。用眼科剪在结扎线与动脉夹之间沿向心方向剪一个楔形切口（约占管径的</a:t>
            </a:r>
            <a:r>
              <a:rPr lang="en-US" altLang="zh-CN" sz="2400" b="1" dirty="0">
                <a:latin typeface="黑体" panose="02010609060101010101" pitchFamily="49" charset="-122"/>
              </a:rPr>
              <a:t>1/3~1/2</a:t>
            </a:r>
            <a:r>
              <a:rPr lang="zh-CN" altLang="en-US" sz="2400" b="1" dirty="0">
                <a:latin typeface="黑体" panose="02010609060101010101" pitchFamily="49" charset="-122"/>
              </a:rPr>
              <a:t>），向心脏方向插入</a:t>
            </a:r>
            <a:r>
              <a:rPr lang="zh-CN" altLang="en-US" sz="2400" b="1" dirty="0">
                <a:solidFill>
                  <a:srgbClr val="990099"/>
                </a:solidFill>
                <a:latin typeface="黑体" panose="02010609060101010101" pitchFamily="49" charset="-122"/>
              </a:rPr>
              <a:t>与压力换能器相连的动脉插管</a:t>
            </a:r>
            <a:r>
              <a:rPr lang="zh-CN" altLang="en-US" sz="2400" b="1" dirty="0">
                <a:latin typeface="黑体" panose="02010609060101010101" pitchFamily="49" charset="-122"/>
              </a:rPr>
              <a:t>，由备用的线结扎固定。小心松开动脉夹，即可见血液冲进动脉插管。 </a:t>
            </a:r>
          </a:p>
          <a:p>
            <a:pPr lvl="1" algn="just">
              <a:spcBef>
                <a:spcPts val="900"/>
              </a:spcBef>
            </a:pPr>
            <a:endParaRPr lang="zh-CN" altLang="en-US" sz="2400" b="1" dirty="0">
              <a:latin typeface="黑体" panose="02010609060101010101" pitchFamily="49" charset="-122"/>
            </a:endParaRPr>
          </a:p>
          <a:p>
            <a:endParaRPr lang="zh-CN" altLang="en-US" dirty="0"/>
          </a:p>
        </p:txBody>
      </p:sp>
      <p:pic>
        <p:nvPicPr>
          <p:cNvPr id="4" name="Picture 4" descr="动脉插管"/>
          <p:cNvPicPr>
            <a:picLocks noChangeAspect="1" noChangeArrowheads="1"/>
          </p:cNvPicPr>
          <p:nvPr/>
        </p:nvPicPr>
        <p:blipFill>
          <a:blip r:embed="rId2">
            <a:lum bright="-8000" contrast="36000"/>
            <a:extLst>
              <a:ext uri="{28A0092B-C50C-407E-A947-70E740481C1C}">
                <a14:useLocalDpi xmlns:a14="http://schemas.microsoft.com/office/drawing/2010/main" val="0"/>
              </a:ext>
            </a:extLst>
          </a:blip>
          <a:srcRect/>
          <a:stretch>
            <a:fillRect/>
          </a:stretch>
        </p:blipFill>
        <p:spPr bwMode="auto">
          <a:xfrm>
            <a:off x="5472662" y="3264690"/>
            <a:ext cx="2741497" cy="24777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1"/>
          <p:cNvSpPr txBox="1">
            <a:spLocks noChangeArrowheads="1"/>
          </p:cNvSpPr>
          <p:nvPr/>
        </p:nvSpPr>
        <p:spPr bwMode="auto">
          <a:xfrm>
            <a:off x="5191140" y="5556762"/>
            <a:ext cx="8001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r>
              <a:rPr lang="zh-CN" altLang="en-US" sz="1600" b="1" dirty="0">
                <a:latin typeface="黑体" panose="02010609060101010101" pitchFamily="49" charset="-122"/>
                <a:ea typeface="黑体" panose="02010609060101010101" pitchFamily="49" charset="-122"/>
              </a:rPr>
              <a:t>近心端</a:t>
            </a:r>
          </a:p>
        </p:txBody>
      </p:sp>
      <p:sp>
        <p:nvSpPr>
          <p:cNvPr id="6" name="TextBox 5"/>
          <p:cNvSpPr txBox="1">
            <a:spLocks noChangeArrowheads="1"/>
          </p:cNvSpPr>
          <p:nvPr/>
        </p:nvSpPr>
        <p:spPr bwMode="auto">
          <a:xfrm>
            <a:off x="7439748" y="5553413"/>
            <a:ext cx="804863" cy="338138"/>
          </a:xfrm>
          <a:prstGeom prst="rect">
            <a:avLst/>
          </a:prstGeom>
          <a:noFill/>
          <a:ln>
            <a:noFill/>
          </a:ln>
        </p:spPr>
        <p:txBody>
          <a:bodyPr wrap="non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r>
              <a:rPr lang="zh-CN" altLang="en-US" sz="1600" b="1" dirty="0">
                <a:latin typeface="黑体" panose="02010609060101010101" pitchFamily="49" charset="-122"/>
                <a:ea typeface="黑体" panose="02010609060101010101" pitchFamily="49" charset="-122"/>
              </a:rPr>
              <a:t>远心端</a:t>
            </a:r>
          </a:p>
        </p:txBody>
      </p:sp>
      <p:pic>
        <p:nvPicPr>
          <p:cNvPr id="7" name="Picture 2" descr="http://www.bbioo.com/uploadfile/200605/20060520091542143.jpg"/>
          <p:cNvPicPr>
            <a:picLocks noChangeAspect="1" noChangeArrowheads="1"/>
          </p:cNvPicPr>
          <p:nvPr/>
        </p:nvPicPr>
        <p:blipFill rotWithShape="1">
          <a:blip r:embed="rId3">
            <a:extLst>
              <a:ext uri="{BEBA8EAE-BF5A-486C-A8C5-ECC9F3942E4B}">
                <a14:imgProps xmlns:a14="http://schemas.microsoft.com/office/drawing/2010/main">
                  <a14:imgLayer r:embed="rId4">
                    <a14:imgEffect>
                      <a14:brightnessContrast bright="10000"/>
                    </a14:imgEffect>
                  </a14:imgLayer>
                </a14:imgProps>
              </a:ext>
              <a:ext uri="{28A0092B-C50C-407E-A947-70E740481C1C}">
                <a14:useLocalDpi xmlns:a14="http://schemas.microsoft.com/office/drawing/2010/main" val="0"/>
              </a:ext>
            </a:extLst>
          </a:blip>
          <a:srcRect l="3025" t="12205" r="977" b="17246"/>
          <a:stretch/>
        </p:blipFill>
        <p:spPr bwMode="auto">
          <a:xfrm>
            <a:off x="810529" y="3569285"/>
            <a:ext cx="4082772" cy="2250347"/>
          </a:xfrm>
          <a:prstGeom prst="rect">
            <a:avLst/>
          </a:prstGeom>
          <a:noFill/>
          <a:scene3d>
            <a:camera prst="orthographicFront">
              <a:rot lat="0" lon="10799999" rev="0"/>
            </a:camera>
            <a:lightRig rig="threePt" dir="t"/>
          </a:scene3d>
          <a:extLst>
            <a:ext uri="{909E8E84-426E-40DD-AFC4-6F175D3DCCD1}">
              <a14:hiddenFill xmlns:a14="http://schemas.microsoft.com/office/drawing/2010/main">
                <a:solidFill>
                  <a:srgbClr val="FFFFFF"/>
                </a:solidFill>
              </a14:hiddenFill>
            </a:ext>
          </a:extLst>
        </p:spPr>
      </p:pic>
      <p:sp>
        <p:nvSpPr>
          <p:cNvPr id="8" name="矩形 7"/>
          <p:cNvSpPr/>
          <p:nvPr/>
        </p:nvSpPr>
        <p:spPr>
          <a:xfrm>
            <a:off x="6996253" y="152568"/>
            <a:ext cx="1530221" cy="461665"/>
          </a:xfrm>
          <a:prstGeom prst="rect">
            <a:avLst/>
          </a:prstGeom>
        </p:spPr>
        <p:txBody>
          <a:bodyPr wrap="square">
            <a:spAutoFit/>
          </a:bodyPr>
          <a:lstStyle/>
          <a:p>
            <a:r>
              <a:rPr lang="zh-CN" altLang="en-US" sz="2400" b="1" dirty="0">
                <a:solidFill>
                  <a:srgbClr val="990099"/>
                </a:solidFill>
                <a:latin typeface="黑体" panose="02010609060101010101" pitchFamily="49" charset="-122"/>
                <a:ea typeface="黑体" panose="02010609060101010101" pitchFamily="49" charset="-122"/>
              </a:rPr>
              <a:t>（选做）</a:t>
            </a:r>
            <a:endParaRPr lang="zh-CN" altLang="en-US" sz="2400" dirty="0"/>
          </a:p>
        </p:txBody>
      </p:sp>
    </p:spTree>
    <p:extLst>
      <p:ext uri="{BB962C8B-B14F-4D97-AF65-F5344CB8AC3E}">
        <p14:creationId xmlns:p14="http://schemas.microsoft.com/office/powerpoint/2010/main" val="20842935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94212" y="634541"/>
            <a:ext cx="2302151" cy="830997"/>
          </a:xfrm>
          <a:prstGeom prst="rect">
            <a:avLst/>
          </a:prstGeom>
          <a:noFill/>
        </p:spPr>
        <p:txBody>
          <a:bodyPr wrap="square" rtlCol="0">
            <a:spAutoFit/>
          </a:bodyPr>
          <a:lstStyle/>
          <a:p>
            <a:r>
              <a:rPr lang="zh-CN" altLang="en-US" sz="2400" b="1" dirty="0">
                <a:latin typeface="黑体" panose="02010609060101010101" pitchFamily="49" charset="-122"/>
                <a:ea typeface="黑体" panose="02010609060101010101" pitchFamily="49" charset="-122"/>
              </a:rPr>
              <a:t>家兔消化管运动实验流程：</a:t>
            </a:r>
          </a:p>
        </p:txBody>
      </p:sp>
      <p:grpSp>
        <p:nvGrpSpPr>
          <p:cNvPr id="4" name="组合 3">
            <a:extLst>
              <a:ext uri="{FF2B5EF4-FFF2-40B4-BE49-F238E27FC236}">
                <a16:creationId xmlns:a16="http://schemas.microsoft.com/office/drawing/2014/main" id="{421F8392-DCE7-78A0-C36C-3617322EA2E9}"/>
              </a:ext>
            </a:extLst>
          </p:cNvPr>
          <p:cNvGrpSpPr/>
          <p:nvPr/>
        </p:nvGrpSpPr>
        <p:grpSpPr>
          <a:xfrm>
            <a:off x="3207506" y="438530"/>
            <a:ext cx="5330438" cy="6026065"/>
            <a:chOff x="5009841" y="-427558"/>
            <a:chExt cx="6570845" cy="8367038"/>
          </a:xfrm>
        </p:grpSpPr>
        <p:sp>
          <p:nvSpPr>
            <p:cNvPr id="11" name="内容占位符 2"/>
            <p:cNvSpPr txBox="1">
              <a:spLocks/>
            </p:cNvSpPr>
            <p:nvPr/>
          </p:nvSpPr>
          <p:spPr>
            <a:xfrm>
              <a:off x="5009841" y="-427558"/>
              <a:ext cx="6570845" cy="8367038"/>
            </a:xfrm>
            <a:prstGeom prst="rect">
              <a:avLst/>
            </a:prstGeom>
          </p:spPr>
          <p:txBody>
            <a:bodyPr>
              <a:no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r>
                <a:rPr lang="zh-CN" altLang="en-US" sz="2000" b="1" dirty="0">
                  <a:latin typeface="黑体" panose="02010609060101010101" pitchFamily="49" charset="-122"/>
                  <a:ea typeface="黑体" panose="02010609060101010101" pitchFamily="49" charset="-122"/>
                </a:rPr>
                <a:t>正常情况下胃肠运动</a:t>
              </a:r>
              <a:endParaRPr lang="en-US" altLang="zh-CN" sz="2000" b="1" dirty="0">
                <a:latin typeface="黑体" panose="02010609060101010101" pitchFamily="49" charset="-122"/>
                <a:ea typeface="黑体" panose="02010609060101010101" pitchFamily="49" charset="-122"/>
              </a:endParaRPr>
            </a:p>
            <a:p>
              <a:endParaRPr lang="en-US" altLang="zh-CN" sz="2000" b="1" dirty="0">
                <a:latin typeface="黑体" panose="02010609060101010101" pitchFamily="49" charset="-122"/>
                <a:ea typeface="黑体" panose="02010609060101010101" pitchFamily="49" charset="-122"/>
              </a:endParaRPr>
            </a:p>
            <a:p>
              <a:r>
                <a:rPr lang="zh-CN" altLang="en-US" sz="2000" b="1" dirty="0">
                  <a:latin typeface="黑体" panose="02010609060101010101" pitchFamily="49" charset="-122"/>
                  <a:ea typeface="黑体" panose="02010609060101010101" pitchFamily="49" charset="-122"/>
                </a:rPr>
                <a:t>反渗透实验</a:t>
              </a:r>
              <a:endParaRPr lang="en-US" altLang="zh-CN" sz="2000" b="1" dirty="0">
                <a:latin typeface="黑体" panose="02010609060101010101" pitchFamily="49" charset="-122"/>
                <a:ea typeface="黑体" panose="02010609060101010101" pitchFamily="49" charset="-122"/>
              </a:endParaRPr>
            </a:p>
            <a:p>
              <a:endParaRPr lang="en-US" altLang="zh-CN" sz="2000" b="1" dirty="0">
                <a:latin typeface="黑体" panose="02010609060101010101" pitchFamily="49" charset="-122"/>
                <a:ea typeface="黑体" panose="02010609060101010101" pitchFamily="49" charset="-122"/>
              </a:endParaRPr>
            </a:p>
            <a:p>
              <a:r>
                <a:rPr lang="zh-CN" altLang="en-US" sz="2000" b="1" dirty="0">
                  <a:latin typeface="黑体" panose="02010609060101010101" pitchFamily="49" charset="-122"/>
                  <a:ea typeface="黑体" panose="02010609060101010101" pitchFamily="49" charset="-122"/>
                </a:rPr>
                <a:t>滴加 </a:t>
              </a:r>
              <a:r>
                <a:rPr lang="en-US" altLang="zh-CN" sz="2000" b="1" dirty="0">
                  <a:latin typeface="黑体" panose="02010609060101010101" pitchFamily="49" charset="-122"/>
                  <a:ea typeface="黑体" panose="02010609060101010101" pitchFamily="49" charset="-122"/>
                </a:rPr>
                <a:t>0.1% </a:t>
              </a:r>
              <a:r>
                <a:rPr lang="zh-CN" altLang="en-US" sz="2000" b="1" dirty="0">
                  <a:latin typeface="黑体" panose="02010609060101010101" pitchFamily="49" charset="-122"/>
                  <a:ea typeface="黑体" panose="02010609060101010101" pitchFamily="49" charset="-122"/>
                </a:rPr>
                <a:t>乙酰胆碱</a:t>
              </a:r>
              <a:endParaRPr lang="en-US" altLang="zh-CN" sz="2000" b="1" dirty="0">
                <a:latin typeface="黑体" panose="02010609060101010101" pitchFamily="49" charset="-122"/>
                <a:ea typeface="黑体" panose="02010609060101010101" pitchFamily="49" charset="-122"/>
              </a:endParaRPr>
            </a:p>
            <a:p>
              <a:endParaRPr lang="zh-CN" altLang="en-US" sz="2000" b="1" dirty="0">
                <a:latin typeface="黑体" panose="02010609060101010101" pitchFamily="49" charset="-122"/>
                <a:ea typeface="黑体" panose="02010609060101010101" pitchFamily="49" charset="-122"/>
              </a:endParaRPr>
            </a:p>
            <a:p>
              <a:r>
                <a:rPr lang="zh-CN" altLang="en-US" sz="2000" b="1" dirty="0">
                  <a:latin typeface="黑体" panose="02010609060101010101" pitchFamily="49" charset="-122"/>
                  <a:ea typeface="黑体" panose="02010609060101010101" pitchFamily="49" charset="-122"/>
                </a:rPr>
                <a:t>滴加 </a:t>
              </a:r>
              <a:r>
                <a:rPr lang="en-US" altLang="zh-CN" sz="2000" b="1" dirty="0">
                  <a:latin typeface="黑体" panose="02010609060101010101" pitchFamily="49" charset="-122"/>
                  <a:ea typeface="黑体" panose="02010609060101010101" pitchFamily="49" charset="-122"/>
                </a:rPr>
                <a:t>0.1% </a:t>
              </a:r>
              <a:r>
                <a:rPr lang="zh-CN" altLang="en-US" sz="2000" b="1" dirty="0">
                  <a:latin typeface="黑体" panose="02010609060101010101" pitchFamily="49" charset="-122"/>
                  <a:ea typeface="黑体" panose="02010609060101010101" pitchFamily="49" charset="-122"/>
                </a:rPr>
                <a:t>肾上腺素</a:t>
              </a:r>
            </a:p>
            <a:p>
              <a:endParaRPr lang="zh-CN" altLang="en-US" sz="2000" b="1" dirty="0">
                <a:latin typeface="黑体" panose="02010609060101010101" pitchFamily="49" charset="-122"/>
                <a:ea typeface="黑体" panose="02010609060101010101" pitchFamily="49" charset="-122"/>
              </a:endParaRPr>
            </a:p>
            <a:p>
              <a:r>
                <a:rPr lang="zh-CN" altLang="en-US" sz="2000" b="1" dirty="0">
                  <a:latin typeface="黑体" panose="02010609060101010101" pitchFamily="49" charset="-122"/>
                  <a:ea typeface="黑体" panose="02010609060101010101" pitchFamily="49" charset="-122"/>
                </a:rPr>
                <a:t>电刺激右侧迷走神经</a:t>
              </a:r>
              <a:endParaRPr lang="en-US" altLang="zh-CN" sz="2000" b="1" dirty="0">
                <a:latin typeface="黑体" panose="02010609060101010101" pitchFamily="49" charset="-122"/>
                <a:ea typeface="黑体" panose="02010609060101010101" pitchFamily="49" charset="-122"/>
              </a:endParaRPr>
            </a:p>
            <a:p>
              <a:endParaRPr lang="zh-CN" altLang="en-US" sz="2000" b="1" dirty="0">
                <a:latin typeface="黑体" panose="02010609060101010101" pitchFamily="49" charset="-122"/>
                <a:ea typeface="黑体" panose="02010609060101010101" pitchFamily="49" charset="-122"/>
              </a:endParaRPr>
            </a:p>
            <a:p>
              <a:r>
                <a:rPr lang="zh-CN" altLang="en-US" sz="2000" b="1" dirty="0">
                  <a:latin typeface="黑体" panose="02010609060101010101" pitchFamily="49" charset="-122"/>
                  <a:ea typeface="黑体" panose="02010609060101010101" pitchFamily="49" charset="-122"/>
                </a:rPr>
                <a:t>耳缘静脉注射 </a:t>
              </a:r>
              <a:r>
                <a:rPr lang="en-US" altLang="zh-CN" sz="2000" b="1" dirty="0">
                  <a:latin typeface="黑体" panose="02010609060101010101" pitchFamily="49" charset="-122"/>
                  <a:ea typeface="黑体" panose="02010609060101010101" pitchFamily="49" charset="-122"/>
                </a:rPr>
                <a:t>0.1% </a:t>
              </a:r>
              <a:r>
                <a:rPr lang="zh-CN" altLang="en-US" sz="2000" b="1" dirty="0">
                  <a:latin typeface="黑体" panose="02010609060101010101" pitchFamily="49" charset="-122"/>
                  <a:ea typeface="黑体" panose="02010609060101010101" pitchFamily="49" charset="-122"/>
                </a:rPr>
                <a:t>阿托品 </a:t>
              </a:r>
              <a:r>
                <a:rPr lang="en-US" altLang="zh-CN" sz="2000" b="1" dirty="0">
                  <a:latin typeface="黑体" panose="02010609060101010101" pitchFamily="49" charset="-122"/>
                  <a:ea typeface="黑体" panose="02010609060101010101" pitchFamily="49" charset="-122"/>
                </a:rPr>
                <a:t>0.5 mL</a:t>
              </a:r>
            </a:p>
            <a:p>
              <a:endParaRPr lang="en-US" altLang="zh-CN" sz="2000" b="1" dirty="0">
                <a:latin typeface="黑体" panose="02010609060101010101" pitchFamily="49" charset="-122"/>
                <a:ea typeface="黑体" panose="02010609060101010101" pitchFamily="49" charset="-122"/>
              </a:endParaRPr>
            </a:p>
            <a:p>
              <a:r>
                <a:rPr lang="zh-CN" altLang="en-US" sz="2000" b="1" dirty="0">
                  <a:solidFill>
                    <a:srgbClr val="990099"/>
                  </a:solidFill>
                  <a:latin typeface="黑体" panose="02010609060101010101" pitchFamily="49" charset="-122"/>
                  <a:ea typeface="黑体" panose="02010609060101010101" pitchFamily="49" charset="-122"/>
                </a:rPr>
                <a:t>切断右侧迷走神经</a:t>
              </a:r>
              <a:endParaRPr lang="en-US" altLang="zh-CN" sz="2000" b="1" dirty="0">
                <a:solidFill>
                  <a:srgbClr val="990099"/>
                </a:solidFill>
                <a:latin typeface="黑体" panose="02010609060101010101" pitchFamily="49" charset="-122"/>
                <a:ea typeface="黑体" panose="02010609060101010101" pitchFamily="49" charset="-122"/>
              </a:endParaRPr>
            </a:p>
            <a:p>
              <a:endParaRPr lang="en-US" altLang="zh-CN" sz="2000" b="1" dirty="0">
                <a:latin typeface="黑体" panose="02010609060101010101" pitchFamily="49" charset="-122"/>
                <a:ea typeface="黑体" panose="02010609060101010101" pitchFamily="49" charset="-122"/>
              </a:endParaRPr>
            </a:p>
            <a:p>
              <a:r>
                <a:rPr lang="zh-CN" altLang="en-US" sz="2000" b="1" dirty="0">
                  <a:solidFill>
                    <a:schemeClr val="accent6">
                      <a:lumMod val="75000"/>
                    </a:schemeClr>
                  </a:solidFill>
                  <a:latin typeface="黑体" panose="02010609060101010101" pitchFamily="49" charset="-122"/>
                  <a:ea typeface="黑体" panose="02010609060101010101" pitchFamily="49" charset="-122"/>
                </a:rPr>
                <a:t>电刺激左侧内脏大神经</a:t>
              </a:r>
            </a:p>
            <a:p>
              <a:r>
                <a:rPr lang="zh-CN" altLang="en-US" sz="2000" b="1" dirty="0">
                  <a:solidFill>
                    <a:schemeClr val="accent6">
                      <a:lumMod val="75000"/>
                    </a:schemeClr>
                  </a:solidFill>
                  <a:latin typeface="黑体" panose="02010609060101010101" pitchFamily="49" charset="-122"/>
                  <a:ea typeface="黑体" panose="02010609060101010101" pitchFamily="49" charset="-122"/>
                </a:rPr>
                <a:t>膀胱插管、颈总动脉插管</a:t>
              </a:r>
              <a:endParaRPr lang="en-US" altLang="zh-CN" sz="2000" b="1" dirty="0">
                <a:solidFill>
                  <a:schemeClr val="accent6">
                    <a:lumMod val="75000"/>
                  </a:schemeClr>
                </a:solidFill>
                <a:latin typeface="黑体" panose="02010609060101010101" pitchFamily="49" charset="-122"/>
                <a:ea typeface="黑体" panose="02010609060101010101" pitchFamily="49" charset="-122"/>
              </a:endParaRPr>
            </a:p>
          </p:txBody>
        </p:sp>
        <p:cxnSp>
          <p:nvCxnSpPr>
            <p:cNvPr id="12" name="直接箭头连接符 11"/>
            <p:cNvCxnSpPr>
              <a:cxnSpLocks/>
            </p:cNvCxnSpPr>
            <p:nvPr/>
          </p:nvCxnSpPr>
          <p:spPr>
            <a:xfrm>
              <a:off x="6613773" y="249025"/>
              <a:ext cx="8811" cy="360058"/>
            </a:xfrm>
            <a:prstGeom prst="straightConnector1">
              <a:avLst/>
            </a:prstGeom>
            <a:ln w="31750">
              <a:solidFill>
                <a:srgbClr val="2104CC"/>
              </a:solidFill>
              <a:tailEnd type="arrow"/>
            </a:ln>
          </p:spPr>
          <p:style>
            <a:lnRef idx="1">
              <a:schemeClr val="accent1"/>
            </a:lnRef>
            <a:fillRef idx="0">
              <a:schemeClr val="accent1"/>
            </a:fillRef>
            <a:effectRef idx="0">
              <a:schemeClr val="accent1"/>
            </a:effectRef>
            <a:fontRef idx="minor">
              <a:schemeClr val="tx1"/>
            </a:fontRef>
          </p:style>
        </p:cxnSp>
        <p:cxnSp>
          <p:nvCxnSpPr>
            <p:cNvPr id="15" name="直接箭头连接符 14"/>
            <p:cNvCxnSpPr>
              <a:cxnSpLocks/>
            </p:cNvCxnSpPr>
            <p:nvPr/>
          </p:nvCxnSpPr>
          <p:spPr>
            <a:xfrm>
              <a:off x="6609368" y="1250291"/>
              <a:ext cx="4404" cy="333875"/>
            </a:xfrm>
            <a:prstGeom prst="straightConnector1">
              <a:avLst/>
            </a:prstGeom>
            <a:ln w="31750">
              <a:solidFill>
                <a:srgbClr val="2104CC"/>
              </a:solidFill>
              <a:tailEnd type="arrow"/>
            </a:ln>
          </p:spPr>
          <p:style>
            <a:lnRef idx="1">
              <a:schemeClr val="accent1"/>
            </a:lnRef>
            <a:fillRef idx="0">
              <a:schemeClr val="accent1"/>
            </a:fillRef>
            <a:effectRef idx="0">
              <a:schemeClr val="accent1"/>
            </a:effectRef>
            <a:fontRef idx="minor">
              <a:schemeClr val="tx1"/>
            </a:fontRef>
          </p:style>
        </p:cxnSp>
        <p:cxnSp>
          <p:nvCxnSpPr>
            <p:cNvPr id="16" name="直接箭头连接符 15"/>
            <p:cNvCxnSpPr>
              <a:cxnSpLocks/>
            </p:cNvCxnSpPr>
            <p:nvPr/>
          </p:nvCxnSpPr>
          <p:spPr>
            <a:xfrm>
              <a:off x="6627768" y="2215092"/>
              <a:ext cx="0" cy="358626"/>
            </a:xfrm>
            <a:prstGeom prst="straightConnector1">
              <a:avLst/>
            </a:prstGeom>
            <a:ln w="31750">
              <a:solidFill>
                <a:srgbClr val="2104CC"/>
              </a:solidFill>
              <a:tailEnd type="arrow"/>
            </a:ln>
          </p:spPr>
          <p:style>
            <a:lnRef idx="1">
              <a:schemeClr val="accent1"/>
            </a:lnRef>
            <a:fillRef idx="0">
              <a:schemeClr val="accent1"/>
            </a:fillRef>
            <a:effectRef idx="0">
              <a:schemeClr val="accent1"/>
            </a:effectRef>
            <a:fontRef idx="minor">
              <a:schemeClr val="tx1"/>
            </a:fontRef>
          </p:style>
        </p:cxnSp>
        <p:cxnSp>
          <p:nvCxnSpPr>
            <p:cNvPr id="17" name="直接箭头连接符 16"/>
            <p:cNvCxnSpPr>
              <a:cxnSpLocks/>
            </p:cNvCxnSpPr>
            <p:nvPr/>
          </p:nvCxnSpPr>
          <p:spPr>
            <a:xfrm>
              <a:off x="6627768" y="3225096"/>
              <a:ext cx="0" cy="340876"/>
            </a:xfrm>
            <a:prstGeom prst="straightConnector1">
              <a:avLst/>
            </a:prstGeom>
            <a:ln w="31750">
              <a:solidFill>
                <a:srgbClr val="2104CC"/>
              </a:solidFill>
              <a:tailEnd type="arrow"/>
            </a:ln>
          </p:spPr>
          <p:style>
            <a:lnRef idx="1">
              <a:schemeClr val="accent1"/>
            </a:lnRef>
            <a:fillRef idx="0">
              <a:schemeClr val="accent1"/>
            </a:fillRef>
            <a:effectRef idx="0">
              <a:schemeClr val="accent1"/>
            </a:effectRef>
            <a:fontRef idx="minor">
              <a:schemeClr val="tx1"/>
            </a:fontRef>
          </p:style>
        </p:cxnSp>
        <p:cxnSp>
          <p:nvCxnSpPr>
            <p:cNvPr id="18" name="直接箭头连接符 17"/>
            <p:cNvCxnSpPr>
              <a:cxnSpLocks/>
            </p:cNvCxnSpPr>
            <p:nvPr/>
          </p:nvCxnSpPr>
          <p:spPr>
            <a:xfrm>
              <a:off x="6655481" y="4164044"/>
              <a:ext cx="0" cy="333875"/>
            </a:xfrm>
            <a:prstGeom prst="straightConnector1">
              <a:avLst/>
            </a:prstGeom>
            <a:ln w="31750">
              <a:solidFill>
                <a:srgbClr val="2104CC"/>
              </a:solidFill>
              <a:tailEnd type="arrow"/>
            </a:ln>
          </p:spPr>
          <p:style>
            <a:lnRef idx="1">
              <a:schemeClr val="accent1"/>
            </a:lnRef>
            <a:fillRef idx="0">
              <a:schemeClr val="accent1"/>
            </a:fillRef>
            <a:effectRef idx="0">
              <a:schemeClr val="accent1"/>
            </a:effectRef>
            <a:fontRef idx="minor">
              <a:schemeClr val="tx1"/>
            </a:fontRef>
          </p:style>
        </p:cxnSp>
        <p:cxnSp>
          <p:nvCxnSpPr>
            <p:cNvPr id="19" name="直接箭头连接符 18"/>
            <p:cNvCxnSpPr>
              <a:cxnSpLocks/>
            </p:cNvCxnSpPr>
            <p:nvPr/>
          </p:nvCxnSpPr>
          <p:spPr>
            <a:xfrm>
              <a:off x="6622583" y="5103032"/>
              <a:ext cx="0" cy="403489"/>
            </a:xfrm>
            <a:prstGeom prst="straightConnector1">
              <a:avLst/>
            </a:prstGeom>
            <a:ln w="31750">
              <a:solidFill>
                <a:srgbClr val="2104CC"/>
              </a:solidFill>
              <a:tailEnd type="arrow"/>
            </a:ln>
          </p:spPr>
          <p:style>
            <a:lnRef idx="1">
              <a:schemeClr val="accent1"/>
            </a:lnRef>
            <a:fillRef idx="0">
              <a:schemeClr val="accent1"/>
            </a:fillRef>
            <a:effectRef idx="0">
              <a:schemeClr val="accent1"/>
            </a:effectRef>
            <a:fontRef idx="minor">
              <a:schemeClr val="tx1"/>
            </a:fontRef>
          </p:style>
        </p:cxnSp>
        <p:cxnSp>
          <p:nvCxnSpPr>
            <p:cNvPr id="3" name="直接箭头连接符 2">
              <a:extLst>
                <a:ext uri="{FF2B5EF4-FFF2-40B4-BE49-F238E27FC236}">
                  <a16:creationId xmlns:a16="http://schemas.microsoft.com/office/drawing/2014/main" id="{DF4775FE-101A-5C1B-EC59-F438634197AB}"/>
                </a:ext>
              </a:extLst>
            </p:cNvPr>
            <p:cNvCxnSpPr>
              <a:cxnSpLocks/>
            </p:cNvCxnSpPr>
            <p:nvPr/>
          </p:nvCxnSpPr>
          <p:spPr>
            <a:xfrm>
              <a:off x="6622475" y="6113232"/>
              <a:ext cx="0" cy="403489"/>
            </a:xfrm>
            <a:prstGeom prst="straightConnector1">
              <a:avLst/>
            </a:prstGeom>
            <a:ln w="31750">
              <a:solidFill>
                <a:srgbClr val="2104CC"/>
              </a:solidFill>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6672517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2">
            <a:extLst>
              <a:ext uri="{FF2B5EF4-FFF2-40B4-BE49-F238E27FC236}">
                <a16:creationId xmlns:a16="http://schemas.microsoft.com/office/drawing/2014/main" id="{9B36608F-2DBB-45A8-ADCA-BDA492F2655A}"/>
              </a:ext>
            </a:extLst>
          </p:cNvPr>
          <p:cNvSpPr txBox="1">
            <a:spLocks/>
          </p:cNvSpPr>
          <p:nvPr/>
        </p:nvSpPr>
        <p:spPr>
          <a:xfrm>
            <a:off x="285714" y="656070"/>
            <a:ext cx="7645936" cy="5170572"/>
          </a:xfrm>
          <a:prstGeom prst="rect">
            <a:avLst/>
          </a:prstGeom>
        </p:spPr>
        <p:txBody>
          <a:bodyPr>
            <a:noAutofit/>
          </a:bodyPr>
          <a:lst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a:lstStyle>
          <a:p>
            <a:pPr>
              <a:lnSpc>
                <a:spcPct val="130000"/>
              </a:lnSpc>
            </a:pPr>
            <a:r>
              <a:rPr lang="zh-CN" altLang="en-US" sz="2400" b="1" dirty="0">
                <a:latin typeface="黑体" panose="02010609060101010101" pitchFamily="49" charset="-122"/>
                <a:ea typeface="黑体" panose="02010609060101010101" pitchFamily="49" charset="-122"/>
              </a:rPr>
              <a:t>动物处死：</a:t>
            </a:r>
            <a:endParaRPr lang="en-US" altLang="zh-CN" sz="2400" b="1" dirty="0">
              <a:latin typeface="黑体" panose="02010609060101010101" pitchFamily="49" charset="-122"/>
              <a:ea typeface="黑体" panose="02010609060101010101" pitchFamily="49" charset="-122"/>
            </a:endParaRPr>
          </a:p>
          <a:p>
            <a:pPr lvl="1">
              <a:spcBef>
                <a:spcPts val="900"/>
              </a:spcBef>
            </a:pPr>
            <a:r>
              <a:rPr lang="zh-CN" altLang="en-US" sz="2400" b="1" dirty="0">
                <a:solidFill>
                  <a:srgbClr val="0000FF"/>
                </a:solidFill>
                <a:latin typeface="黑体" panose="02010609060101010101" pitchFamily="49" charset="-122"/>
                <a:ea typeface="黑体" panose="02010609060101010101" pitchFamily="49" charset="-122"/>
              </a:rPr>
              <a:t>空气栓塞法</a:t>
            </a:r>
            <a:endParaRPr lang="en-US" altLang="zh-CN" sz="2400" b="1" dirty="0">
              <a:solidFill>
                <a:srgbClr val="0000FF"/>
              </a:solidFill>
              <a:latin typeface="黑体" panose="02010609060101010101" pitchFamily="49" charset="-122"/>
              <a:ea typeface="黑体" panose="02010609060101010101" pitchFamily="49" charset="-122"/>
            </a:endParaRPr>
          </a:p>
          <a:p>
            <a:pPr lvl="2">
              <a:spcBef>
                <a:spcPts val="900"/>
              </a:spcBef>
            </a:pPr>
            <a:r>
              <a:rPr lang="zh-CN" altLang="en-US" sz="2400" b="1" dirty="0">
                <a:latin typeface="黑体" panose="02010609060101010101" pitchFamily="49" charset="-122"/>
                <a:ea typeface="黑体" panose="02010609060101010101" pitchFamily="49" charset="-122"/>
              </a:rPr>
              <a:t>用 </a:t>
            </a:r>
            <a:r>
              <a:rPr lang="en-US" altLang="zh-CN" sz="2400" b="1" dirty="0">
                <a:latin typeface="黑体" panose="02010609060101010101" pitchFamily="49" charset="-122"/>
                <a:ea typeface="黑体" panose="02010609060101010101" pitchFamily="49" charset="-122"/>
              </a:rPr>
              <a:t>25 </a:t>
            </a:r>
            <a:r>
              <a:rPr lang="en-US" altLang="zh-CN" sz="2400" b="1" cap="none" dirty="0">
                <a:latin typeface="黑体" panose="02010609060101010101" pitchFamily="49" charset="-122"/>
                <a:ea typeface="黑体" panose="02010609060101010101" pitchFamily="49" charset="-122"/>
              </a:rPr>
              <a:t>mL</a:t>
            </a:r>
            <a:r>
              <a:rPr lang="zh-CN" altLang="en-US" sz="2400" b="1" dirty="0">
                <a:latin typeface="黑体" panose="02010609060101010101" pitchFamily="49" charset="-122"/>
                <a:ea typeface="黑体" panose="02010609060101010101" pitchFamily="49" charset="-122"/>
              </a:rPr>
              <a:t>注射器吸满一管空气，通过家兔耳缘静脉快速注入，同时密切注意动物状态变化，直至动物呼吸、心跳均消失。</a:t>
            </a:r>
            <a:endParaRPr lang="en-US" altLang="zh-CN" sz="2400" b="1" dirty="0">
              <a:latin typeface="黑体" panose="02010609060101010101" pitchFamily="49" charset="-122"/>
              <a:ea typeface="黑体" panose="02010609060101010101" pitchFamily="49" charset="-122"/>
            </a:endParaRPr>
          </a:p>
          <a:p>
            <a:pPr lvl="1">
              <a:spcBef>
                <a:spcPts val="900"/>
              </a:spcBef>
            </a:pPr>
            <a:r>
              <a:rPr lang="zh-CN" altLang="en-US" sz="2400" b="1" dirty="0">
                <a:solidFill>
                  <a:srgbClr val="0000FF"/>
                </a:solidFill>
                <a:latin typeface="黑体" panose="02010609060101010101" pitchFamily="49" charset="-122"/>
                <a:ea typeface="黑体" panose="02010609060101010101" pitchFamily="49" charset="-122"/>
              </a:rPr>
              <a:t>静脉注射 </a:t>
            </a:r>
            <a:r>
              <a:rPr lang="en-US" altLang="zh-CN" sz="2400" b="1" dirty="0" err="1">
                <a:solidFill>
                  <a:srgbClr val="0000FF"/>
                </a:solidFill>
                <a:latin typeface="黑体" panose="02010609060101010101" pitchFamily="49" charset="-122"/>
                <a:ea typeface="黑体" panose="02010609060101010101" pitchFamily="49" charset="-122"/>
              </a:rPr>
              <a:t>KCl</a:t>
            </a:r>
            <a:r>
              <a:rPr lang="zh-CN" altLang="en-US" sz="2400" b="1" dirty="0">
                <a:solidFill>
                  <a:srgbClr val="0000FF"/>
                </a:solidFill>
                <a:latin typeface="黑体" panose="02010609060101010101" pitchFamily="49" charset="-122"/>
                <a:ea typeface="黑体" panose="02010609060101010101" pitchFamily="49" charset="-122"/>
              </a:rPr>
              <a:t>法</a:t>
            </a:r>
            <a:endParaRPr lang="en-US" altLang="zh-CN" sz="2400" b="1" dirty="0">
              <a:solidFill>
                <a:srgbClr val="0000FF"/>
              </a:solidFill>
              <a:latin typeface="黑体" panose="02010609060101010101" pitchFamily="49" charset="-122"/>
              <a:ea typeface="黑体" panose="02010609060101010101" pitchFamily="49" charset="-122"/>
            </a:endParaRPr>
          </a:p>
          <a:p>
            <a:pPr lvl="2">
              <a:spcBef>
                <a:spcPts val="900"/>
              </a:spcBef>
            </a:pPr>
            <a:r>
              <a:rPr lang="zh-CN" altLang="en-US" sz="2400" b="1" dirty="0">
                <a:latin typeface="黑体" panose="02010609060101010101" pitchFamily="49" charset="-122"/>
                <a:ea typeface="黑体" panose="02010609060101010101" pitchFamily="49" charset="-122"/>
              </a:rPr>
              <a:t>经家兔耳缘静脉快速注射过饱和</a:t>
            </a:r>
            <a:r>
              <a:rPr lang="en-US" altLang="zh-CN" sz="2400" b="1" dirty="0" err="1">
                <a:latin typeface="黑体" panose="02010609060101010101" pitchFamily="49" charset="-122"/>
                <a:ea typeface="黑体" panose="02010609060101010101" pitchFamily="49" charset="-122"/>
              </a:rPr>
              <a:t>KCl</a:t>
            </a:r>
            <a:r>
              <a:rPr lang="zh-CN" altLang="en-US" sz="2400" b="1" dirty="0">
                <a:latin typeface="黑体" panose="02010609060101010101" pitchFamily="49" charset="-122"/>
                <a:ea typeface="黑体" panose="02010609060101010101" pitchFamily="49" charset="-122"/>
              </a:rPr>
              <a:t>溶液</a:t>
            </a:r>
            <a:r>
              <a:rPr lang="en-US" altLang="zh-CN" sz="2400" b="1" dirty="0">
                <a:latin typeface="黑体" panose="02010609060101010101" pitchFamily="49" charset="-122"/>
                <a:ea typeface="黑体" panose="02010609060101010101" pitchFamily="49" charset="-122"/>
              </a:rPr>
              <a:t>1~2 mL</a:t>
            </a:r>
            <a:r>
              <a:rPr lang="zh-CN" altLang="en-US" sz="2400" b="1" dirty="0">
                <a:latin typeface="黑体" panose="02010609060101010101" pitchFamily="49" charset="-122"/>
                <a:ea typeface="黑体" panose="02010609060101010101" pitchFamily="49" charset="-122"/>
              </a:rPr>
              <a:t>，同时密切注意动物状态变化，直至动物呼吸、心跳均消失。</a:t>
            </a:r>
            <a:endParaRPr lang="en-US" altLang="zh-CN" sz="2400" b="1" dirty="0">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11710608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a:spLocks noGrp="1" noChangeArrowheads="1"/>
          </p:cNvSpPr>
          <p:nvPr>
            <p:ph type="body" idx="4294967295"/>
          </p:nvPr>
        </p:nvSpPr>
        <p:spPr>
          <a:xfrm>
            <a:off x="680196" y="1071582"/>
            <a:ext cx="7421814" cy="5116568"/>
          </a:xfrm>
        </p:spPr>
        <p:txBody>
          <a:bodyPr>
            <a:noAutofit/>
          </a:bodyPr>
          <a:lstStyle/>
          <a:p>
            <a:pPr algn="just" eaLnBrk="1" hangingPunct="1">
              <a:spcBef>
                <a:spcPts val="600"/>
              </a:spcBef>
            </a:pPr>
            <a:r>
              <a:rPr lang="zh-CN" altLang="en-US" sz="2400" b="1" dirty="0">
                <a:latin typeface="黑体" panose="02010609060101010101" pitchFamily="49" charset="-122"/>
                <a:ea typeface="黑体" panose="02010609060101010101" pitchFamily="49" charset="-122"/>
              </a:rPr>
              <a:t>麻醉剂注射量速度要慢，同时注意动物的变化，以免过量引起动物死亡。如果实验时间过长，动物苏醒挣扎，可适量补充麻醉剂。</a:t>
            </a:r>
          </a:p>
          <a:p>
            <a:pPr algn="just">
              <a:spcBef>
                <a:spcPts val="600"/>
              </a:spcBef>
            </a:pPr>
            <a:r>
              <a:rPr lang="zh-CN" altLang="en-US" sz="2400" b="1" dirty="0">
                <a:latin typeface="黑体" panose="02010609060101010101" pitchFamily="49" charset="-122"/>
                <a:ea typeface="黑体" panose="02010609060101010101" pitchFamily="49" charset="-122"/>
              </a:rPr>
              <a:t>注意保护神经不要过渡牵拉，并经常保持湿润。</a:t>
            </a:r>
          </a:p>
          <a:p>
            <a:pPr algn="just">
              <a:spcBef>
                <a:spcPts val="600"/>
              </a:spcBef>
            </a:pPr>
            <a:r>
              <a:rPr lang="zh-CN" altLang="en-US" sz="2400" b="1" dirty="0">
                <a:latin typeface="黑体" panose="02010609060101010101" pitchFamily="49" charset="-122"/>
                <a:ea typeface="黑体" panose="02010609060101010101" pitchFamily="49" charset="-122"/>
              </a:rPr>
              <a:t>项实验前要有观察对照，施加条件时要按“标记”。</a:t>
            </a:r>
            <a:r>
              <a:rPr lang="zh-CN" altLang="en-US" sz="2400" b="1" dirty="0">
                <a:latin typeface="黑体" panose="02010609060101010101" pitchFamily="49" charset="-122"/>
              </a:rPr>
              <a:t>注射每种试剂的注射器要专用，不可混用。</a:t>
            </a:r>
            <a:endParaRPr lang="zh-CN" altLang="en-US" sz="2400" b="1" dirty="0">
              <a:latin typeface="黑体" panose="02010609060101010101" pitchFamily="49" charset="-122"/>
              <a:ea typeface="黑体" panose="02010609060101010101" pitchFamily="49" charset="-122"/>
            </a:endParaRPr>
          </a:p>
          <a:p>
            <a:pPr algn="just">
              <a:spcBef>
                <a:spcPts val="600"/>
              </a:spcBef>
            </a:pPr>
            <a:r>
              <a:rPr lang="zh-CN" altLang="en-US" sz="2400" b="1" dirty="0">
                <a:latin typeface="黑体" panose="02010609060101010101" pitchFamily="49" charset="-122"/>
              </a:rPr>
              <a:t>耳缘静脉注射乳酸时要注意控制好速度，以免造成因局部药物浓度过大而引起动物死亡。</a:t>
            </a:r>
          </a:p>
          <a:p>
            <a:pPr algn="just">
              <a:spcBef>
                <a:spcPts val="600"/>
              </a:spcBef>
            </a:pPr>
            <a:r>
              <a:rPr lang="zh-CN" altLang="en-US" sz="2400" b="1" dirty="0">
                <a:latin typeface="黑体" panose="02010609060101010101" pitchFamily="49" charset="-122"/>
              </a:rPr>
              <a:t>因实验过程中要进行多次静脉注射，应注意保护好家兔耳缘静脉。</a:t>
            </a:r>
          </a:p>
          <a:p>
            <a:pPr algn="just">
              <a:spcBef>
                <a:spcPts val="600"/>
              </a:spcBef>
            </a:pPr>
            <a:r>
              <a:rPr lang="zh-CN" altLang="en-US" sz="2400" b="1" dirty="0">
                <a:latin typeface="黑体" panose="02010609060101010101" pitchFamily="49" charset="-122"/>
              </a:rPr>
              <a:t>经常用温热生理盐水或纱布润湿手术野，防止干燥和降温。</a:t>
            </a:r>
          </a:p>
          <a:p>
            <a:pPr algn="just" eaLnBrk="1" hangingPunct="1">
              <a:spcBef>
                <a:spcPts val="600"/>
              </a:spcBef>
            </a:pPr>
            <a:endParaRPr lang="zh-CN" altLang="en-US" sz="2400" b="1" dirty="0">
              <a:latin typeface="黑体" panose="02010609060101010101" pitchFamily="49" charset="-122"/>
              <a:ea typeface="黑体" panose="02010609060101010101" pitchFamily="49" charset="-122"/>
            </a:endParaRPr>
          </a:p>
        </p:txBody>
      </p:sp>
      <p:sp>
        <p:nvSpPr>
          <p:cNvPr id="2" name="Rectangle 2">
            <a:extLst>
              <a:ext uri="{FF2B5EF4-FFF2-40B4-BE49-F238E27FC236}">
                <a16:creationId xmlns:a16="http://schemas.microsoft.com/office/drawing/2014/main" id="{8A765F09-7FE5-74D6-E4D9-753A99F11A81}"/>
              </a:ext>
            </a:extLst>
          </p:cNvPr>
          <p:cNvSpPr txBox="1">
            <a:spLocks noChangeArrowheads="1"/>
          </p:cNvSpPr>
          <p:nvPr/>
        </p:nvSpPr>
        <p:spPr>
          <a:xfrm>
            <a:off x="346022" y="260648"/>
            <a:ext cx="3927894" cy="703262"/>
          </a:xfrm>
          <a:prstGeom prst="rect">
            <a:avLst/>
          </a:prstGeom>
          <a:noFill/>
        </p:spPr>
        <p:txBody>
          <a:bodyPr vert="horz" anchor="ctr">
            <a:no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pPr fontAlgn="auto">
              <a:spcAft>
                <a:spcPts val="0"/>
              </a:spcAft>
              <a:defRPr/>
            </a:pPr>
            <a:r>
              <a:rPr lang="en-US" altLang="zh-CN" sz="3000" dirty="0">
                <a:solidFill>
                  <a:srgbClr val="3A22C8"/>
                </a:solidFill>
                <a:effectLst/>
                <a:latin typeface="Arial" panose="020B0604020202020204" pitchFamily="34" charset="0"/>
                <a:ea typeface="黑体" panose="02010609060101010101" pitchFamily="49" charset="-122"/>
                <a:cs typeface="Arial" panose="020B0604020202020204" pitchFamily="34" charset="0"/>
              </a:rPr>
              <a:t>V</a:t>
            </a:r>
            <a:r>
              <a:rPr lang="en-US" altLang="zh-CN" sz="3000" dirty="0">
                <a:solidFill>
                  <a:srgbClr val="3A22C8"/>
                </a:solidFill>
                <a:effectLst/>
                <a:latin typeface="黑体" panose="02010609060101010101" pitchFamily="49" charset="-122"/>
                <a:ea typeface="黑体" panose="02010609060101010101" pitchFamily="49" charset="-122"/>
              </a:rPr>
              <a:t> </a:t>
            </a:r>
            <a:r>
              <a:rPr lang="zh-CN" altLang="en-US" sz="3000" dirty="0">
                <a:solidFill>
                  <a:srgbClr val="3A22C8"/>
                </a:solidFill>
                <a:effectLst/>
                <a:latin typeface="黑体" panose="02010609060101010101" pitchFamily="49" charset="-122"/>
                <a:ea typeface="黑体" panose="02010609060101010101" pitchFamily="49" charset="-122"/>
              </a:rPr>
              <a:t>注意事项</a:t>
            </a:r>
          </a:p>
        </p:txBody>
      </p:sp>
    </p:spTree>
    <p:extLst>
      <p:ext uri="{BB962C8B-B14F-4D97-AF65-F5344CB8AC3E}">
        <p14:creationId xmlns:p14="http://schemas.microsoft.com/office/powerpoint/2010/main" val="74104352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50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50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1507">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1507">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150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idx="4294967295"/>
          </p:nvPr>
        </p:nvSpPr>
        <p:spPr>
          <a:xfrm>
            <a:off x="637952" y="758817"/>
            <a:ext cx="4114801" cy="540544"/>
          </a:xfrm>
          <a:noFill/>
        </p:spPr>
        <p:txBody>
          <a:bodyPr vert="horz" anchor="ctr">
            <a:noAutofit/>
            <a:scene3d>
              <a:camera prst="orthographicFront"/>
              <a:lightRig rig="soft" dir="t"/>
            </a:scene3d>
            <a:sp3d prstMaterial="softEdge">
              <a:bevelT w="25400" h="25400"/>
            </a:sp3d>
          </a:bodyPr>
          <a:lstStyle/>
          <a:p>
            <a:r>
              <a:rPr lang="zh-CN" altLang="en-US" sz="2600" dirty="0">
                <a:solidFill>
                  <a:srgbClr val="3A22C8"/>
                </a:solidFill>
                <a:effectLst/>
                <a:latin typeface="Arial" panose="020B0604020202020204" pitchFamily="34" charset="0"/>
                <a:ea typeface="黑体" panose="02010609060101010101" pitchFamily="49" charset="-122"/>
                <a:cs typeface="Arial" panose="020B0604020202020204" pitchFamily="34" charset="0"/>
              </a:rPr>
              <a:t>动脉插管注意事项</a:t>
            </a:r>
          </a:p>
        </p:txBody>
      </p:sp>
      <p:sp>
        <p:nvSpPr>
          <p:cNvPr id="21507" name="Rectangle 3"/>
          <p:cNvSpPr>
            <a:spLocks noGrp="1" noChangeArrowheads="1"/>
          </p:cNvSpPr>
          <p:nvPr>
            <p:ph type="body" idx="4294967295"/>
          </p:nvPr>
        </p:nvSpPr>
        <p:spPr>
          <a:xfrm>
            <a:off x="542259" y="1958522"/>
            <a:ext cx="7559746" cy="2900556"/>
          </a:xfrm>
        </p:spPr>
        <p:txBody>
          <a:bodyPr>
            <a:noAutofit/>
          </a:bodyPr>
          <a:lstStyle/>
          <a:p>
            <a:pPr algn="just">
              <a:lnSpc>
                <a:spcPct val="110000"/>
              </a:lnSpc>
              <a:spcBef>
                <a:spcPct val="30000"/>
              </a:spcBef>
            </a:pPr>
            <a:r>
              <a:rPr lang="zh-CN" altLang="en-US" sz="2400" b="1" dirty="0">
                <a:solidFill>
                  <a:srgbClr val="990099"/>
                </a:solidFill>
                <a:latin typeface="黑体" panose="02010609060101010101" pitchFamily="49" charset="-122"/>
              </a:rPr>
              <a:t>插管时手术结一定要打结实，尤其注意打第二个结时要确保第一个结不松动。</a:t>
            </a:r>
          </a:p>
          <a:p>
            <a:pPr algn="just" eaLnBrk="1" hangingPunct="1">
              <a:lnSpc>
                <a:spcPct val="110000"/>
              </a:lnSpc>
              <a:spcBef>
                <a:spcPct val="30000"/>
              </a:spcBef>
            </a:pPr>
            <a:r>
              <a:rPr lang="zh-CN" altLang="en-US" sz="2400" b="1" dirty="0">
                <a:solidFill>
                  <a:srgbClr val="990099"/>
                </a:solidFill>
                <a:latin typeface="黑体" panose="02010609060101010101" pitchFamily="49" charset="-122"/>
                <a:ea typeface="黑体" panose="02010609060101010101" pitchFamily="49" charset="-122"/>
              </a:rPr>
              <a:t>在整个实验过程中，要保持动脉插管与动脉方向一致，防止刺破血管或引起压力传递障碍。</a:t>
            </a:r>
          </a:p>
        </p:txBody>
      </p:sp>
    </p:spTree>
    <p:extLst>
      <p:ext uri="{BB962C8B-B14F-4D97-AF65-F5344CB8AC3E}">
        <p14:creationId xmlns:p14="http://schemas.microsoft.com/office/powerpoint/2010/main" val="762013351"/>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3"/>
          <p:cNvSpPr>
            <a:spLocks noGrp="1" noChangeArrowheads="1"/>
          </p:cNvSpPr>
          <p:nvPr>
            <p:ph type="body" idx="4294967295"/>
          </p:nvPr>
        </p:nvSpPr>
        <p:spPr>
          <a:xfrm>
            <a:off x="2551859" y="4095889"/>
            <a:ext cx="3825478" cy="2092260"/>
          </a:xfrm>
        </p:spPr>
        <p:txBody>
          <a:bodyPr>
            <a:normAutofit/>
          </a:bodyPr>
          <a:lstStyle/>
          <a:p>
            <a:pPr eaLnBrk="1" hangingPunct="1"/>
            <a:r>
              <a:rPr lang="zh-CN" altLang="en-US" sz="2400" b="1" dirty="0">
                <a:latin typeface="黑体" panose="02010609060101010101" pitchFamily="49" charset="-122"/>
                <a:ea typeface="黑体" panose="02010609060101010101" pitchFamily="49" charset="-122"/>
              </a:rPr>
              <a:t>动物的麻醉</a:t>
            </a:r>
            <a:endParaRPr lang="en-US" altLang="zh-CN" sz="2400" b="1" dirty="0">
              <a:latin typeface="黑体" panose="02010609060101010101" pitchFamily="49" charset="-122"/>
              <a:ea typeface="黑体" panose="02010609060101010101" pitchFamily="49" charset="-122"/>
            </a:endParaRPr>
          </a:p>
          <a:p>
            <a:pPr eaLnBrk="1" hangingPunct="1"/>
            <a:r>
              <a:rPr lang="zh-CN" altLang="en-US" sz="2400" b="1" dirty="0">
                <a:latin typeface="黑体" panose="02010609060101010101" pitchFamily="49" charset="-122"/>
                <a:ea typeface="黑体" panose="02010609060101010101" pitchFamily="49" charset="-122"/>
              </a:rPr>
              <a:t>呼吸流量换能器的连接</a:t>
            </a:r>
            <a:endParaRPr lang="en-US" altLang="zh-CN" sz="2400" b="1" dirty="0">
              <a:latin typeface="黑体" panose="02010609060101010101" pitchFamily="49" charset="-122"/>
              <a:ea typeface="黑体" panose="02010609060101010101" pitchFamily="49" charset="-122"/>
            </a:endParaRPr>
          </a:p>
          <a:p>
            <a:pPr eaLnBrk="1" hangingPunct="1"/>
            <a:r>
              <a:rPr lang="zh-CN" altLang="en-US" sz="2400" b="1" dirty="0">
                <a:latin typeface="黑体" panose="02010609060101010101" pitchFamily="49" charset="-122"/>
                <a:ea typeface="黑体" panose="02010609060101010101" pitchFamily="49" charset="-122"/>
              </a:rPr>
              <a:t>耳缘静脉注射技术</a:t>
            </a:r>
          </a:p>
        </p:txBody>
      </p:sp>
      <p:sp>
        <p:nvSpPr>
          <p:cNvPr id="21509" name="Rectangle 11"/>
          <p:cNvSpPr>
            <a:spLocks noChangeArrowheads="1"/>
          </p:cNvSpPr>
          <p:nvPr/>
        </p:nvSpPr>
        <p:spPr bwMode="auto">
          <a:xfrm>
            <a:off x="2551857" y="1396165"/>
            <a:ext cx="5784067" cy="206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spcBef>
                <a:spcPct val="20000"/>
              </a:spcBef>
              <a:buClr>
                <a:schemeClr val="tx2"/>
              </a:buClr>
              <a:buSzPct val="70000"/>
              <a:buFont typeface="Wingdings" pitchFamily="2" charset="2"/>
              <a:buChar char="l"/>
              <a:defRPr sz="3000">
                <a:solidFill>
                  <a:schemeClr val="tx1"/>
                </a:solidFill>
                <a:latin typeface="Arial" charset="0"/>
                <a:ea typeface="宋体" charset="-122"/>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ea typeface="宋体" charset="-122"/>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ea typeface="宋体" charset="-122"/>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ea typeface="宋体" charset="-122"/>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ea typeface="宋体" charset="-122"/>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ea typeface="宋体" charset="-122"/>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ea typeface="宋体" charset="-122"/>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ea typeface="宋体" charset="-122"/>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ea typeface="宋体" charset="-122"/>
              </a:defRPr>
            </a:lvl9pPr>
          </a:lstStyle>
          <a:p>
            <a:pPr eaLnBrk="1" hangingPunct="1">
              <a:lnSpc>
                <a:spcPct val="90000"/>
              </a:lnSpc>
              <a:buClr>
                <a:schemeClr val="hlink"/>
              </a:buClr>
              <a:buSzPct val="90000"/>
              <a:buFont typeface="Wingdings" pitchFamily="2" charset="2"/>
              <a:buBlip>
                <a:blip r:embed="rId2"/>
              </a:buBlip>
            </a:pPr>
            <a:r>
              <a:rPr lang="zh-CN" altLang="en-US" sz="2400" b="1" dirty="0">
                <a:latin typeface="黑体" panose="02010609060101010101" pitchFamily="49" charset="-122"/>
                <a:ea typeface="黑体" panose="02010609060101010101" pitchFamily="49" charset="-122"/>
              </a:rPr>
              <a:t>家兔的抓取、麻醉与固定</a:t>
            </a:r>
          </a:p>
          <a:p>
            <a:pPr eaLnBrk="1" hangingPunct="1">
              <a:lnSpc>
                <a:spcPct val="90000"/>
              </a:lnSpc>
              <a:buClr>
                <a:schemeClr val="hlink"/>
              </a:buClr>
              <a:buSzPct val="90000"/>
              <a:buFont typeface="Wingdings" pitchFamily="2" charset="2"/>
              <a:buBlip>
                <a:blip r:embed="rId2"/>
              </a:buBlip>
            </a:pPr>
            <a:r>
              <a:rPr lang="zh-CN" altLang="en-US" sz="2400" b="1" dirty="0">
                <a:latin typeface="黑体" panose="02010609060101010101" pitchFamily="49" charset="-122"/>
                <a:ea typeface="黑体" panose="02010609060101010101" pitchFamily="49" charset="-122"/>
              </a:rPr>
              <a:t>家兔耳缘静脉注射技术</a:t>
            </a:r>
          </a:p>
          <a:p>
            <a:pPr eaLnBrk="1" hangingPunct="1">
              <a:lnSpc>
                <a:spcPct val="90000"/>
              </a:lnSpc>
              <a:buClr>
                <a:schemeClr val="hlink"/>
              </a:buClr>
              <a:buSzPct val="90000"/>
              <a:buFont typeface="Wingdings" pitchFamily="2" charset="2"/>
              <a:buBlip>
                <a:blip r:embed="rId2"/>
              </a:buBlip>
            </a:pPr>
            <a:r>
              <a:rPr lang="zh-CN" altLang="en-US" sz="2400" b="1" dirty="0">
                <a:latin typeface="黑体" panose="02010609060101010101" pitchFamily="49" charset="-122"/>
                <a:ea typeface="黑体" panose="02010609060101010101" pitchFamily="49" charset="-122"/>
              </a:rPr>
              <a:t>气管插管技术</a:t>
            </a:r>
            <a:endParaRPr lang="en-US" altLang="zh-CN" sz="2400" b="1" dirty="0">
              <a:latin typeface="黑体" panose="02010609060101010101" pitchFamily="49" charset="-122"/>
              <a:ea typeface="黑体" panose="02010609060101010101" pitchFamily="49" charset="-122"/>
            </a:endParaRPr>
          </a:p>
          <a:p>
            <a:pPr eaLnBrk="1" hangingPunct="1">
              <a:lnSpc>
                <a:spcPct val="90000"/>
              </a:lnSpc>
              <a:buClr>
                <a:schemeClr val="hlink"/>
              </a:buClr>
              <a:buSzPct val="90000"/>
              <a:buFont typeface="Wingdings" pitchFamily="2" charset="2"/>
              <a:buBlip>
                <a:blip r:embed="rId2"/>
              </a:buBlip>
            </a:pPr>
            <a:r>
              <a:rPr lang="zh-CN" altLang="en-US" sz="2400" b="1" dirty="0">
                <a:latin typeface="黑体" panose="02010609060101010101" pitchFamily="49" charset="-122"/>
                <a:ea typeface="黑体" panose="02010609060101010101" pitchFamily="49" charset="-122"/>
              </a:rPr>
              <a:t>颈总动脉插管技术</a:t>
            </a:r>
          </a:p>
        </p:txBody>
      </p:sp>
      <p:sp>
        <p:nvSpPr>
          <p:cNvPr id="2" name="TextBox 3">
            <a:extLst>
              <a:ext uri="{FF2B5EF4-FFF2-40B4-BE49-F238E27FC236}">
                <a16:creationId xmlns:a16="http://schemas.microsoft.com/office/drawing/2014/main" id="{27AE281E-87DE-22BA-0B13-00CF93D2081F}"/>
              </a:ext>
            </a:extLst>
          </p:cNvPr>
          <p:cNvSpPr txBox="1">
            <a:spLocks noChangeArrowheads="1"/>
          </p:cNvSpPr>
          <p:nvPr/>
        </p:nvSpPr>
        <p:spPr bwMode="auto">
          <a:xfrm>
            <a:off x="783094" y="649361"/>
            <a:ext cx="4671472" cy="523220"/>
          </a:xfrm>
          <a:prstGeom prst="rect">
            <a:avLst/>
          </a:prstGeom>
          <a:noFill/>
          <a:ln>
            <a:noFill/>
          </a:ln>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hangingPunct="1">
              <a:defRPr/>
            </a:pPr>
            <a:r>
              <a:rPr lang="en-US" altLang="zh-CN" sz="2800" b="1" dirty="0">
                <a:solidFill>
                  <a:srgbClr val="3A22C8"/>
                </a:solidFill>
                <a:latin typeface="Arial" panose="020B0604020202020204" pitchFamily="34" charset="0"/>
                <a:ea typeface="黑体" panose="02010609060101010101" pitchFamily="49" charset="-122"/>
                <a:cs typeface="Arial" panose="020B0604020202020204" pitchFamily="34" charset="0"/>
              </a:rPr>
              <a:t>VI</a:t>
            </a:r>
            <a:r>
              <a:rPr lang="en-US" altLang="zh-CN" sz="2800" b="1" dirty="0">
                <a:solidFill>
                  <a:srgbClr val="3A22C8"/>
                </a:solidFill>
                <a:latin typeface="黑体" panose="02010609060101010101" pitchFamily="49" charset="-122"/>
                <a:ea typeface="黑体" panose="02010609060101010101" pitchFamily="49" charset="-122"/>
              </a:rPr>
              <a:t> </a:t>
            </a:r>
            <a:r>
              <a:rPr lang="zh-CN" altLang="en-US" sz="2800" b="1" dirty="0">
                <a:solidFill>
                  <a:srgbClr val="3A22C8"/>
                </a:solidFill>
                <a:latin typeface="黑体" panose="02010609060101010101" pitchFamily="49" charset="-122"/>
                <a:ea typeface="黑体" panose="02010609060101010101" pitchFamily="49" charset="-122"/>
              </a:rPr>
              <a:t>本实验需掌握的实验技术</a:t>
            </a:r>
          </a:p>
        </p:txBody>
      </p:sp>
      <p:sp>
        <p:nvSpPr>
          <p:cNvPr id="3" name="TextBox 3">
            <a:extLst>
              <a:ext uri="{FF2B5EF4-FFF2-40B4-BE49-F238E27FC236}">
                <a16:creationId xmlns:a16="http://schemas.microsoft.com/office/drawing/2014/main" id="{E8C6928E-C6A2-B4CD-5F8B-81B2AEB19208}"/>
              </a:ext>
            </a:extLst>
          </p:cNvPr>
          <p:cNvSpPr txBox="1">
            <a:spLocks noChangeArrowheads="1"/>
          </p:cNvSpPr>
          <p:nvPr/>
        </p:nvSpPr>
        <p:spPr bwMode="auto">
          <a:xfrm>
            <a:off x="783094" y="3463803"/>
            <a:ext cx="2246128" cy="523220"/>
          </a:xfrm>
          <a:prstGeom prst="rect">
            <a:avLst/>
          </a:prstGeom>
          <a:noFill/>
          <a:ln>
            <a:noFill/>
          </a:ln>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hangingPunct="1">
              <a:defRPr/>
            </a:pPr>
            <a:r>
              <a:rPr lang="en-US" altLang="zh-CN" sz="2800" b="1" dirty="0">
                <a:solidFill>
                  <a:srgbClr val="3A22C8"/>
                </a:solidFill>
                <a:latin typeface="Arial" panose="020B0604020202020204" pitchFamily="34" charset="0"/>
                <a:ea typeface="黑体" panose="02010609060101010101" pitchFamily="49" charset="-122"/>
                <a:cs typeface="Arial" panose="020B0604020202020204" pitchFamily="34" charset="0"/>
              </a:rPr>
              <a:t>VII</a:t>
            </a:r>
            <a:r>
              <a:rPr lang="en-US" altLang="zh-CN" sz="2800" b="1" dirty="0">
                <a:solidFill>
                  <a:srgbClr val="3A22C8"/>
                </a:solidFill>
                <a:latin typeface="黑体" panose="02010609060101010101" pitchFamily="49" charset="-122"/>
                <a:ea typeface="黑体" panose="02010609060101010101" pitchFamily="49" charset="-122"/>
              </a:rPr>
              <a:t> </a:t>
            </a:r>
            <a:r>
              <a:rPr lang="zh-CN" altLang="en-US" sz="2800" b="1" dirty="0">
                <a:solidFill>
                  <a:srgbClr val="3A22C8"/>
                </a:solidFill>
                <a:latin typeface="黑体" panose="02010609060101010101" pitchFamily="49" charset="-122"/>
                <a:ea typeface="黑体" panose="02010609060101010101" pitchFamily="49" charset="-122"/>
              </a:rPr>
              <a:t>关键技术</a:t>
            </a:r>
          </a:p>
        </p:txBody>
      </p:sp>
    </p:spTree>
    <p:extLst>
      <p:ext uri="{BB962C8B-B14F-4D97-AF65-F5344CB8AC3E}">
        <p14:creationId xmlns:p14="http://schemas.microsoft.com/office/powerpoint/2010/main" val="2696630136"/>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02DF01C8-3A5E-C9AD-CE7C-BCD9BB43F3C9}"/>
              </a:ext>
            </a:extLst>
          </p:cNvPr>
          <p:cNvSpPr>
            <a:spLocks noGrp="1"/>
          </p:cNvSpPr>
          <p:nvPr>
            <p:ph sz="quarter" idx="13"/>
          </p:nvPr>
        </p:nvSpPr>
        <p:spPr>
          <a:xfrm>
            <a:off x="574755" y="356873"/>
            <a:ext cx="7717515" cy="1865332"/>
          </a:xfrm>
          <a:solidFill>
            <a:srgbClr val="FFFFFF"/>
          </a:solidFill>
        </p:spPr>
        <p:txBody>
          <a:bodyPr>
            <a:noAutofit/>
          </a:bodyPr>
          <a:lstStyle/>
          <a:p>
            <a:pPr>
              <a:spcBef>
                <a:spcPts val="450"/>
              </a:spcBef>
            </a:pPr>
            <a:r>
              <a:rPr lang="zh-CN" altLang="en-US" sz="2400" b="1" dirty="0">
                <a:latin typeface="黑体" panose="02010609060101010101" pitchFamily="49" charset="-122"/>
                <a:ea typeface="黑体" panose="02010609060101010101" pitchFamily="49" charset="-122"/>
              </a:rPr>
              <a:t>二氧化碳是调节呼吸运动最重要的体液因子，是维持呼吸中枢兴奋性的重要生理性刺激因素。通过刺激外周化学感受器（颈动脉体和主动脉体）和中枢化学感受器而使延髓呼吸中枢兴奋，引起呼吸加深加快。</a:t>
            </a:r>
            <a:endParaRPr lang="en-US" altLang="zh-CN" sz="2400" b="1" dirty="0">
              <a:latin typeface="黑体" panose="02010609060101010101" pitchFamily="49" charset="-122"/>
              <a:ea typeface="黑体" panose="02010609060101010101" pitchFamily="49" charset="-122"/>
            </a:endParaRPr>
          </a:p>
        </p:txBody>
      </p:sp>
      <p:graphicFrame>
        <p:nvGraphicFramePr>
          <p:cNvPr id="5" name="对象 4">
            <a:extLst>
              <a:ext uri="{FF2B5EF4-FFF2-40B4-BE49-F238E27FC236}">
                <a16:creationId xmlns:a16="http://schemas.microsoft.com/office/drawing/2014/main" id="{06354F02-1A72-FC3F-DC77-CBBFF426FCD2}"/>
              </a:ext>
            </a:extLst>
          </p:cNvPr>
          <p:cNvGraphicFramePr>
            <a:graphicFrameLocks noChangeAspect="1"/>
          </p:cNvGraphicFramePr>
          <p:nvPr>
            <p:extLst>
              <p:ext uri="{D42A27DB-BD31-4B8C-83A1-F6EECF244321}">
                <p14:modId xmlns:p14="http://schemas.microsoft.com/office/powerpoint/2010/main" val="2424300566"/>
              </p:ext>
            </p:extLst>
          </p:nvPr>
        </p:nvGraphicFramePr>
        <p:xfrm>
          <a:off x="912762" y="1970489"/>
          <a:ext cx="7379508" cy="2477131"/>
        </p:xfrm>
        <a:graphic>
          <a:graphicData uri="http://schemas.openxmlformats.org/presentationml/2006/ole">
            <mc:AlternateContent xmlns:mc="http://schemas.openxmlformats.org/markup-compatibility/2006">
              <mc:Choice xmlns:v="urn:schemas-microsoft-com:vml" Requires="v">
                <p:oleObj name="Image" r:id="rId2" imgW="51390360" imgH="17218800" progId="Photoshop.Image.10">
                  <p:embed/>
                </p:oleObj>
              </mc:Choice>
              <mc:Fallback>
                <p:oleObj name="Image" r:id="rId2" imgW="51390360" imgH="17218800" progId="Photoshop.Image.10">
                  <p:embed/>
                  <p:pic>
                    <p:nvPicPr>
                      <p:cNvPr id="2" name="对象 1">
                        <a:extLst>
                          <a:ext uri="{FF2B5EF4-FFF2-40B4-BE49-F238E27FC236}">
                            <a16:creationId xmlns:a16="http://schemas.microsoft.com/office/drawing/2014/main" id="{06354F02-1A72-FC3F-DC77-CBBFF426FCD2}"/>
                          </a:ext>
                        </a:extLst>
                      </p:cNvPr>
                      <p:cNvPicPr/>
                      <p:nvPr/>
                    </p:nvPicPr>
                    <p:blipFill>
                      <a:blip r:embed="rId3">
                        <a:lum bright="28000" contrast="35000"/>
                      </a:blip>
                      <a:stretch>
                        <a:fillRect/>
                      </a:stretch>
                    </p:blipFill>
                    <p:spPr>
                      <a:xfrm>
                        <a:off x="912762" y="1970489"/>
                        <a:ext cx="7379508" cy="2477131"/>
                      </a:xfrm>
                      <a:prstGeom prst="rect">
                        <a:avLst/>
                      </a:prstGeom>
                    </p:spPr>
                  </p:pic>
                </p:oleObj>
              </mc:Fallback>
            </mc:AlternateContent>
          </a:graphicData>
        </a:graphic>
      </p:graphicFrame>
      <p:pic>
        <p:nvPicPr>
          <p:cNvPr id="6" name="Picture 2">
            <a:extLst>
              <a:ext uri="{FF2B5EF4-FFF2-40B4-BE49-F238E27FC236}">
                <a16:creationId xmlns:a16="http://schemas.microsoft.com/office/drawing/2014/main" id="{B12776C7-3226-2A50-9CF4-017FF31565B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9492" t="16301" r="18375" b="45594"/>
          <a:stretch/>
        </p:blipFill>
        <p:spPr bwMode="auto">
          <a:xfrm>
            <a:off x="1752078" y="4447620"/>
            <a:ext cx="5447930" cy="17522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0686088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内容占位符 2"/>
          <p:cNvSpPr>
            <a:spLocks noGrp="1"/>
          </p:cNvSpPr>
          <p:nvPr>
            <p:ph idx="4294967295"/>
          </p:nvPr>
        </p:nvSpPr>
        <p:spPr>
          <a:xfrm>
            <a:off x="616690" y="2097715"/>
            <a:ext cx="7783032" cy="2355056"/>
          </a:xfrm>
        </p:spPr>
        <p:txBody>
          <a:bodyPr>
            <a:normAutofit/>
          </a:bodyPr>
          <a:lstStyle/>
          <a:p>
            <a:pPr eaLnBrk="1" hangingPunct="1">
              <a:lnSpc>
                <a:spcPct val="120000"/>
              </a:lnSpc>
            </a:pPr>
            <a:r>
              <a:rPr lang="zh-CN" altLang="en-US" sz="2400" b="1" dirty="0">
                <a:latin typeface="黑体" panose="02010609060101010101" pitchFamily="49" charset="-122"/>
                <a:ea typeface="黑体" panose="02010609060101010101" pitchFamily="49" charset="-122"/>
              </a:rPr>
              <a:t>试设计实验探索肺缩小反射在呼吸运动中的调节作用。</a:t>
            </a:r>
            <a:endParaRPr lang="en-US" altLang="zh-CN" sz="2400" b="1" dirty="0">
              <a:latin typeface="黑体" panose="02010609060101010101" pitchFamily="49" charset="-122"/>
              <a:ea typeface="黑体" panose="02010609060101010101" pitchFamily="49" charset="-122"/>
            </a:endParaRPr>
          </a:p>
          <a:p>
            <a:pPr eaLnBrk="1" hangingPunct="1">
              <a:lnSpc>
                <a:spcPct val="120000"/>
              </a:lnSpc>
            </a:pPr>
            <a:endParaRPr lang="en-US" altLang="zh-CN" sz="2400" b="1" dirty="0">
              <a:latin typeface="黑体" panose="02010609060101010101" pitchFamily="49" charset="-122"/>
              <a:ea typeface="黑体" panose="02010609060101010101" pitchFamily="49" charset="-122"/>
            </a:endParaRPr>
          </a:p>
          <a:p>
            <a:pPr eaLnBrk="1" hangingPunct="1">
              <a:lnSpc>
                <a:spcPct val="120000"/>
              </a:lnSpc>
            </a:pPr>
            <a:r>
              <a:rPr lang="zh-CN" altLang="en-US" sz="2400" b="1" dirty="0">
                <a:latin typeface="黑体" panose="02010609060101010101" pitchFamily="49" charset="-122"/>
                <a:ea typeface="黑体" panose="02010609060101010101" pitchFamily="49" charset="-122"/>
              </a:rPr>
              <a:t>试设计实验研究迷走神经和内脏大神经分别是通过释放什么神经递质来实现对胃肠运动的调节作用。</a:t>
            </a:r>
          </a:p>
        </p:txBody>
      </p:sp>
      <p:sp>
        <p:nvSpPr>
          <p:cNvPr id="2" name="Rectangle 2">
            <a:extLst>
              <a:ext uri="{FF2B5EF4-FFF2-40B4-BE49-F238E27FC236}">
                <a16:creationId xmlns:a16="http://schemas.microsoft.com/office/drawing/2014/main" id="{ADB28124-924F-9C50-C385-FA92976BD51A}"/>
              </a:ext>
            </a:extLst>
          </p:cNvPr>
          <p:cNvSpPr txBox="1">
            <a:spLocks noChangeArrowheads="1"/>
          </p:cNvSpPr>
          <p:nvPr/>
        </p:nvSpPr>
        <p:spPr>
          <a:xfrm>
            <a:off x="-203174" y="840423"/>
            <a:ext cx="4042681" cy="572174"/>
          </a:xfrm>
          <a:prstGeom prst="rect">
            <a:avLst/>
          </a:prstGeom>
        </p:spPr>
        <p:txBody>
          <a:bodyPr vert="horz" anchor="ctr">
            <a:no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pPr algn="ctr" fontAlgn="auto">
              <a:spcAft>
                <a:spcPts val="0"/>
              </a:spcAft>
              <a:defRPr/>
            </a:pPr>
            <a:r>
              <a:rPr lang="en-US" altLang="zh-CN" sz="2800" dirty="0">
                <a:solidFill>
                  <a:srgbClr val="3A22C8"/>
                </a:solidFill>
                <a:effectLst/>
                <a:latin typeface="Arial" panose="020B0604020202020204" pitchFamily="34" charset="0"/>
                <a:ea typeface="黑体" panose="02010609060101010101" pitchFamily="49" charset="-122"/>
                <a:cs typeface="Arial" panose="020B0604020202020204" pitchFamily="34" charset="0"/>
              </a:rPr>
              <a:t>VIII </a:t>
            </a:r>
            <a:r>
              <a:rPr lang="zh-CN" altLang="en-US" sz="2800" dirty="0">
                <a:solidFill>
                  <a:srgbClr val="3A22C8"/>
                </a:solidFill>
                <a:effectLst/>
                <a:latin typeface="黑体" panose="02010609060101010101" pitchFamily="49" charset="-122"/>
                <a:ea typeface="黑体" panose="02010609060101010101" pitchFamily="49" charset="-122"/>
              </a:rPr>
              <a:t>思考与探索</a:t>
            </a:r>
          </a:p>
        </p:txBody>
      </p:sp>
    </p:spTree>
    <p:extLst>
      <p:ext uri="{BB962C8B-B14F-4D97-AF65-F5344CB8AC3E}">
        <p14:creationId xmlns:p14="http://schemas.microsoft.com/office/powerpoint/2010/main" val="31997754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646334" y="613339"/>
            <a:ext cx="7586330" cy="1667764"/>
          </a:xfrm>
          <a:prstGeom prst="rect">
            <a:avLst/>
          </a:prstGeom>
        </p:spPr>
        <p:txBody>
          <a:bodyPr wrap="square">
            <a:spAutoFit/>
          </a:bodyPr>
          <a:lstStyle/>
          <a:p>
            <a:pPr>
              <a:lnSpc>
                <a:spcPct val="150000"/>
              </a:lnSpc>
              <a:spcBef>
                <a:spcPts val="450"/>
              </a:spcBef>
            </a:pPr>
            <a:r>
              <a:rPr lang="zh-CN" altLang="en-US" sz="2400" b="1" dirty="0">
                <a:latin typeface="黑体" panose="02010609060101010101" pitchFamily="49" charset="-122"/>
                <a:ea typeface="黑体" panose="02010609060101010101" pitchFamily="49" charset="-122"/>
              </a:rPr>
              <a:t>迷走神经是肺牵张反射的传入神经，阻止吸气活动过长，加速吸气动作和呼气动作的交替。切断后会引起呼吸变深变慢。</a:t>
            </a:r>
          </a:p>
        </p:txBody>
      </p:sp>
      <p:pic>
        <p:nvPicPr>
          <p:cNvPr id="5" name="Picture 2">
            <a:extLst>
              <a:ext uri="{FF2B5EF4-FFF2-40B4-BE49-F238E27FC236}">
                <a16:creationId xmlns:a16="http://schemas.microsoft.com/office/drawing/2014/main" id="{4B7FFCC2-A2F8-C753-5E5B-8F3588280FC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9492" t="55184" r="18375" b="9564"/>
          <a:stretch/>
        </p:blipFill>
        <p:spPr bwMode="auto">
          <a:xfrm>
            <a:off x="1459319" y="2835831"/>
            <a:ext cx="5781453" cy="18404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702535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3"/>
          </p:nvPr>
        </p:nvSpPr>
        <p:spPr>
          <a:xfrm>
            <a:off x="297712" y="653317"/>
            <a:ext cx="8187069" cy="3344525"/>
          </a:xfrm>
        </p:spPr>
        <p:txBody>
          <a:bodyPr>
            <a:noAutofit/>
          </a:bodyPr>
          <a:lstStyle/>
          <a:p>
            <a:pPr>
              <a:spcBef>
                <a:spcPts val="450"/>
              </a:spcBef>
            </a:pPr>
            <a:r>
              <a:rPr lang="zh-CN" altLang="en-US" sz="2400" b="1" dirty="0">
                <a:latin typeface="黑体" panose="02010609060101010101" pitchFamily="49" charset="-122"/>
                <a:ea typeface="黑体" panose="02010609060101010101" pitchFamily="49" charset="-122"/>
              </a:rPr>
              <a:t>消化管的不同部位，其组织结构各异，运动形式也有差别。</a:t>
            </a:r>
            <a:endParaRPr lang="en-US" altLang="zh-CN" sz="2400" b="1" dirty="0">
              <a:latin typeface="黑体" panose="02010609060101010101" pitchFamily="49" charset="-122"/>
              <a:ea typeface="黑体" panose="02010609060101010101" pitchFamily="49" charset="-122"/>
            </a:endParaRPr>
          </a:p>
          <a:p>
            <a:pPr>
              <a:spcBef>
                <a:spcPts val="450"/>
              </a:spcBef>
            </a:pPr>
            <a:r>
              <a:rPr lang="zh-CN" altLang="en-US" sz="2400" b="1" dirty="0">
                <a:latin typeface="黑体" panose="02010609060101010101" pitchFamily="49" charset="-122"/>
                <a:ea typeface="黑体" panose="02010609060101010101" pitchFamily="49" charset="-122"/>
              </a:rPr>
              <a:t>在体内，消化管的运动受到</a:t>
            </a:r>
            <a:r>
              <a:rPr lang="zh-CN" altLang="en-US" sz="2400" b="1" dirty="0">
                <a:solidFill>
                  <a:srgbClr val="430086"/>
                </a:solidFill>
                <a:latin typeface="黑体" panose="02010609060101010101" pitchFamily="49" charset="-122"/>
                <a:ea typeface="黑体" panose="02010609060101010101" pitchFamily="49" charset="-122"/>
              </a:rPr>
              <a:t>植物性神经、胃肠壁内神经丛和体液因素</a:t>
            </a:r>
            <a:r>
              <a:rPr lang="zh-CN" altLang="en-US" sz="2400" b="1" dirty="0">
                <a:latin typeface="黑体" panose="02010609060101010101" pitchFamily="49" charset="-122"/>
                <a:ea typeface="黑体" panose="02010609060101010101" pitchFamily="49" charset="-122"/>
              </a:rPr>
              <a:t>的调节和影响。</a:t>
            </a:r>
            <a:endParaRPr lang="en-US" altLang="zh-CN" sz="2400" b="1" dirty="0">
              <a:latin typeface="黑体" panose="02010609060101010101" pitchFamily="49" charset="-122"/>
              <a:ea typeface="黑体" panose="02010609060101010101" pitchFamily="49" charset="-122"/>
            </a:endParaRPr>
          </a:p>
          <a:p>
            <a:pPr>
              <a:spcBef>
                <a:spcPts val="450"/>
              </a:spcBef>
            </a:pPr>
            <a:r>
              <a:rPr lang="zh-CN" altLang="zh-CN" sz="2400" b="1" dirty="0">
                <a:latin typeface="黑体" panose="02010609060101010101" pitchFamily="49" charset="-122"/>
                <a:ea typeface="黑体" panose="02010609060101010101" pitchFamily="49" charset="-122"/>
              </a:rPr>
              <a:t>肠内容物的渗透压是制约肠吸收的重要因素。同种溶液在一定浓度范围，浓度</a:t>
            </a:r>
            <a:r>
              <a:rPr lang="zh-CN" altLang="en-US" sz="2400" b="1" dirty="0">
                <a:latin typeface="黑体" panose="02010609060101010101" pitchFamily="49" charset="-122"/>
                <a:ea typeface="黑体" panose="02010609060101010101" pitchFamily="49" charset="-122"/>
              </a:rPr>
              <a:t>越</a:t>
            </a:r>
            <a:r>
              <a:rPr lang="zh-CN" altLang="zh-CN" sz="2400" b="1" dirty="0">
                <a:latin typeface="黑体" panose="02010609060101010101" pitchFamily="49" charset="-122"/>
                <a:ea typeface="黑体" panose="02010609060101010101" pitchFamily="49" charset="-122"/>
              </a:rPr>
              <a:t>高吸收</a:t>
            </a:r>
            <a:r>
              <a:rPr lang="zh-CN" altLang="en-US" sz="2400" b="1" dirty="0">
                <a:latin typeface="黑体" panose="02010609060101010101" pitchFamily="49" charset="-122"/>
                <a:ea typeface="黑体" panose="02010609060101010101" pitchFamily="49" charset="-122"/>
              </a:rPr>
              <a:t>越快</a:t>
            </a:r>
            <a:r>
              <a:rPr lang="zh-CN" altLang="zh-CN" sz="2400" b="1" dirty="0">
                <a:latin typeface="黑体" panose="02010609060101010101" pitchFamily="49" charset="-122"/>
                <a:ea typeface="黑体" panose="02010609060101010101" pitchFamily="49" charset="-122"/>
              </a:rPr>
              <a:t>。过浓时可致反渗透现象，要在浓度降低至一定程度后，溶质才被吸收。而水的吸收是被动的渗透过程，即需待溶质被吸收后，溶液成低渗时，水再向肠壁、血液中转移。</a:t>
            </a:r>
            <a:endParaRPr lang="en-US" altLang="zh-CN" sz="2400" b="1" dirty="0">
              <a:latin typeface="黑体" panose="02010609060101010101" pitchFamily="49" charset="-122"/>
              <a:ea typeface="黑体" panose="02010609060101010101" pitchFamily="49" charset="-122"/>
            </a:endParaRPr>
          </a:p>
          <a:p>
            <a:pPr>
              <a:spcBef>
                <a:spcPts val="450"/>
              </a:spcBef>
            </a:pPr>
            <a:endParaRPr lang="zh-CN" altLang="en-US" sz="2400" dirty="0">
              <a:latin typeface="黑体" panose="02010609060101010101" pitchFamily="49" charset="-122"/>
              <a:ea typeface="黑体" panose="02010609060101010101" pitchFamily="49" charset="-122"/>
            </a:endParaRPr>
          </a:p>
        </p:txBody>
      </p:sp>
      <p:pic>
        <p:nvPicPr>
          <p:cNvPr id="5" name="图片 4"/>
          <p:cNvPicPr>
            <a:picLocks noChangeAspect="1"/>
          </p:cNvPicPr>
          <p:nvPr/>
        </p:nvPicPr>
        <p:blipFill rotWithShape="1">
          <a:blip r:embed="rId3"/>
          <a:srcRect l="19841" t="38864" r="42531" b="26688"/>
          <a:stretch/>
        </p:blipFill>
        <p:spPr>
          <a:xfrm>
            <a:off x="3606822" y="3918721"/>
            <a:ext cx="4528347" cy="2330768"/>
          </a:xfrm>
          <a:prstGeom prst="rect">
            <a:avLst/>
          </a:prstGeom>
        </p:spPr>
      </p:pic>
      <p:sp>
        <p:nvSpPr>
          <p:cNvPr id="6" name="文本框 2"/>
          <p:cNvSpPr txBox="1"/>
          <p:nvPr/>
        </p:nvSpPr>
        <p:spPr>
          <a:xfrm>
            <a:off x="1099404" y="5356569"/>
            <a:ext cx="2507418" cy="400110"/>
          </a:xfrm>
          <a:prstGeom prst="rect">
            <a:avLst/>
          </a:prstGeom>
          <a:noFill/>
        </p:spPr>
        <p:txBody>
          <a:bodyPr wrap="none" rtlCol="0">
            <a:spAutoFit/>
          </a:bodyPr>
          <a:lstStyle/>
          <a:p>
            <a:r>
              <a:rPr lang="zh-CN" altLang="en-US" sz="2000" b="1" dirty="0">
                <a:latin typeface="黑体" panose="02010609060101010101" pitchFamily="49" charset="-122"/>
                <a:ea typeface="黑体" panose="02010609060101010101" pitchFamily="49" charset="-122"/>
              </a:rPr>
              <a:t>胃的正常运动记录图</a:t>
            </a:r>
          </a:p>
        </p:txBody>
      </p:sp>
    </p:spTree>
    <p:extLst>
      <p:ext uri="{BB962C8B-B14F-4D97-AF65-F5344CB8AC3E}">
        <p14:creationId xmlns:p14="http://schemas.microsoft.com/office/powerpoint/2010/main" val="15957747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内容占位符 2"/>
          <p:cNvSpPr>
            <a:spLocks noGrp="1"/>
          </p:cNvSpPr>
          <p:nvPr>
            <p:ph idx="4294967295"/>
          </p:nvPr>
        </p:nvSpPr>
        <p:spPr>
          <a:xfrm>
            <a:off x="988829" y="1857958"/>
            <a:ext cx="7347098" cy="2486025"/>
          </a:xfrm>
        </p:spPr>
        <p:txBody>
          <a:bodyPr>
            <a:normAutofit/>
          </a:bodyPr>
          <a:lstStyle/>
          <a:p>
            <a:pPr eaLnBrk="1" hangingPunct="1">
              <a:lnSpc>
                <a:spcPct val="150000"/>
              </a:lnSpc>
              <a:buClr>
                <a:schemeClr val="hlink"/>
              </a:buClr>
              <a:buSzPct val="90000"/>
              <a:buFont typeface="Wingdings" pitchFamily="2" charset="2"/>
              <a:buBlip>
                <a:blip r:embed="rId2"/>
              </a:buBlip>
            </a:pPr>
            <a:r>
              <a:rPr lang="zh-CN" altLang="en-US" sz="2400" b="1" dirty="0">
                <a:latin typeface="黑体" panose="02010609060101010101" pitchFamily="49" charset="-122"/>
                <a:ea typeface="黑体" panose="02010609060101010101" pitchFamily="49" charset="-122"/>
              </a:rPr>
              <a:t> 学习记录家兔呼吸运动曲线的方法</a:t>
            </a:r>
          </a:p>
          <a:p>
            <a:pPr eaLnBrk="1" hangingPunct="1">
              <a:lnSpc>
                <a:spcPct val="150000"/>
              </a:lnSpc>
              <a:buClr>
                <a:schemeClr val="hlink"/>
              </a:buClr>
              <a:buSzPct val="90000"/>
              <a:buFont typeface="Wingdings" pitchFamily="2" charset="2"/>
              <a:buBlip>
                <a:blip r:embed="rId2"/>
              </a:buBlip>
            </a:pPr>
            <a:r>
              <a:rPr lang="zh-CN" altLang="en-US" sz="2400" b="1" dirty="0">
                <a:latin typeface="黑体" panose="02010609060101010101" pitchFamily="49" charset="-122"/>
                <a:ea typeface="黑体" panose="02010609060101010101" pitchFamily="49" charset="-122"/>
              </a:rPr>
              <a:t> 了解几种理化因素改变对呼吸运动的影响</a:t>
            </a:r>
            <a:endParaRPr lang="en-US" altLang="zh-CN" sz="2400" b="1" dirty="0">
              <a:latin typeface="黑体" panose="02010609060101010101" pitchFamily="49" charset="-122"/>
              <a:ea typeface="黑体" panose="02010609060101010101" pitchFamily="49" charset="-122"/>
            </a:endParaRPr>
          </a:p>
          <a:p>
            <a:pPr>
              <a:lnSpc>
                <a:spcPct val="150000"/>
              </a:lnSpc>
              <a:buClr>
                <a:schemeClr val="hlink"/>
              </a:buClr>
              <a:buSzPct val="90000"/>
              <a:buBlip>
                <a:blip r:embed="rId2"/>
              </a:buBlip>
            </a:pPr>
            <a:r>
              <a:rPr lang="zh-CN" altLang="en-US" sz="2400" b="1" dirty="0">
                <a:latin typeface="黑体" panose="02010609060101010101" pitchFamily="49" charset="-122"/>
                <a:ea typeface="黑体" panose="02010609060101010101" pitchFamily="49" charset="-122"/>
              </a:rPr>
              <a:t> 观察在体条件下消化管的运动情况以及神经体液</a:t>
            </a:r>
            <a:endParaRPr lang="en-US" altLang="zh-CN" sz="2400" b="1" dirty="0">
              <a:latin typeface="黑体" panose="02010609060101010101" pitchFamily="49" charset="-122"/>
              <a:ea typeface="黑体" panose="02010609060101010101" pitchFamily="49" charset="-122"/>
            </a:endParaRPr>
          </a:p>
          <a:p>
            <a:pPr marL="82296" indent="0">
              <a:lnSpc>
                <a:spcPct val="150000"/>
              </a:lnSpc>
              <a:buClr>
                <a:schemeClr val="hlink"/>
              </a:buClr>
              <a:buSzPct val="90000"/>
              <a:buNone/>
            </a:pPr>
            <a:r>
              <a:rPr lang="en-US" altLang="zh-CN" sz="2400" b="1" dirty="0">
                <a:latin typeface="黑体" panose="02010609060101010101" pitchFamily="49" charset="-122"/>
                <a:ea typeface="黑体" panose="02010609060101010101" pitchFamily="49" charset="-122"/>
              </a:rPr>
              <a:t>  </a:t>
            </a:r>
            <a:r>
              <a:rPr lang="zh-CN" altLang="en-US" sz="2400" b="1" dirty="0">
                <a:latin typeface="黑体" panose="02010609060101010101" pitchFamily="49" charset="-122"/>
                <a:ea typeface="黑体" panose="02010609060101010101" pitchFamily="49" charset="-122"/>
              </a:rPr>
              <a:t>的调控作用</a:t>
            </a:r>
          </a:p>
          <a:p>
            <a:pPr eaLnBrk="1" hangingPunct="1">
              <a:lnSpc>
                <a:spcPct val="150000"/>
              </a:lnSpc>
              <a:buClr>
                <a:schemeClr val="hlink"/>
              </a:buClr>
              <a:buSzPct val="90000"/>
              <a:buFont typeface="Wingdings" pitchFamily="2" charset="2"/>
              <a:buBlip>
                <a:blip r:embed="rId2"/>
              </a:buBlip>
            </a:pPr>
            <a:endParaRPr lang="zh-CN" altLang="en-US" sz="2400" b="1" dirty="0">
              <a:latin typeface="黑体" panose="02010609060101010101" pitchFamily="49" charset="-122"/>
              <a:ea typeface="黑体" panose="02010609060101010101" pitchFamily="49" charset="-122"/>
            </a:endParaRPr>
          </a:p>
        </p:txBody>
      </p:sp>
      <p:sp>
        <p:nvSpPr>
          <p:cNvPr id="2" name="Rectangle 5">
            <a:extLst>
              <a:ext uri="{FF2B5EF4-FFF2-40B4-BE49-F238E27FC236}">
                <a16:creationId xmlns:a16="http://schemas.microsoft.com/office/drawing/2014/main" id="{5522E7B2-BA2F-C085-62DD-8E61CB745C44}"/>
              </a:ext>
            </a:extLst>
          </p:cNvPr>
          <p:cNvSpPr>
            <a:spLocks noChangeArrowheads="1"/>
          </p:cNvSpPr>
          <p:nvPr/>
        </p:nvSpPr>
        <p:spPr bwMode="auto">
          <a:xfrm>
            <a:off x="435366" y="832454"/>
            <a:ext cx="2733704" cy="439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lnSpc>
                <a:spcPct val="90000"/>
              </a:lnSpc>
            </a:pPr>
            <a:r>
              <a:rPr lang="en-US" altLang="zh-CN" sz="2800" b="1" dirty="0">
                <a:solidFill>
                  <a:srgbClr val="3A22C8"/>
                </a:solidFill>
                <a:ea typeface="黑体" panose="02010609060101010101" pitchFamily="49" charset="-122"/>
                <a:cs typeface="Arial" panose="020B0604020202020204" pitchFamily="34" charset="0"/>
              </a:rPr>
              <a:t>II </a:t>
            </a:r>
            <a:r>
              <a:rPr lang="en-US" altLang="zh-CN" sz="2800" b="1" dirty="0">
                <a:solidFill>
                  <a:srgbClr val="3A22C8"/>
                </a:solidFill>
                <a:latin typeface="黑体" panose="02010609060101010101" pitchFamily="49" charset="-122"/>
                <a:ea typeface="黑体" panose="02010609060101010101" pitchFamily="49" charset="-122"/>
              </a:rPr>
              <a:t> </a:t>
            </a:r>
            <a:r>
              <a:rPr lang="zh-CN" altLang="en-US" sz="2800" b="1" dirty="0">
                <a:solidFill>
                  <a:srgbClr val="3A22C8"/>
                </a:solidFill>
                <a:latin typeface="黑体" panose="02010609060101010101" pitchFamily="49" charset="-122"/>
                <a:ea typeface="黑体" panose="02010609060101010101" pitchFamily="49" charset="-122"/>
              </a:rPr>
              <a:t>实验目的</a:t>
            </a:r>
          </a:p>
        </p:txBody>
      </p:sp>
    </p:spTree>
    <p:extLst>
      <p:ext uri="{BB962C8B-B14F-4D97-AF65-F5344CB8AC3E}">
        <p14:creationId xmlns:p14="http://schemas.microsoft.com/office/powerpoint/2010/main" val="6664073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5F2D755A-EB3D-4A80-BF2D-2954B3DA0294}"/>
              </a:ext>
            </a:extLst>
          </p:cNvPr>
          <p:cNvSpPr>
            <a:spLocks noGrp="1"/>
          </p:cNvSpPr>
          <p:nvPr>
            <p:ph idx="1"/>
          </p:nvPr>
        </p:nvSpPr>
        <p:spPr>
          <a:xfrm>
            <a:off x="656122" y="1240042"/>
            <a:ext cx="7560840" cy="4248354"/>
          </a:xfrm>
        </p:spPr>
        <p:txBody>
          <a:bodyPr>
            <a:normAutofit/>
          </a:bodyPr>
          <a:lstStyle/>
          <a:p>
            <a:pPr algn="just">
              <a:spcBef>
                <a:spcPts val="600"/>
              </a:spcBef>
            </a:pPr>
            <a:r>
              <a:rPr lang="zh-CN" altLang="en-US" sz="2400" b="1" dirty="0">
                <a:latin typeface="黑体" panose="02010609060101010101" pitchFamily="49" charset="-122"/>
                <a:ea typeface="黑体" panose="02010609060101010101" pitchFamily="49" charset="-122"/>
              </a:rPr>
              <a:t>家兔</a:t>
            </a:r>
            <a:r>
              <a:rPr lang="zh-CN" altLang="en-US" sz="2400" b="1" dirty="0">
                <a:latin typeface="黑体" panose="02010609060101010101" pitchFamily="49" charset="-122"/>
              </a:rPr>
              <a:t>，学名</a:t>
            </a:r>
            <a:r>
              <a:rPr lang="en-US" altLang="zh-CN" sz="2400" b="1" dirty="0" err="1">
                <a:latin typeface="黑体" panose="02010609060101010101" pitchFamily="49" charset="-122"/>
              </a:rPr>
              <a:t>Oryctolagus</a:t>
            </a:r>
            <a:r>
              <a:rPr lang="en-US" altLang="zh-CN" sz="2400" b="1" dirty="0">
                <a:latin typeface="黑体" panose="02010609060101010101" pitchFamily="49" charset="-122"/>
              </a:rPr>
              <a:t> </a:t>
            </a:r>
            <a:r>
              <a:rPr lang="en-US" altLang="zh-CN" sz="2400" b="1" dirty="0" err="1">
                <a:latin typeface="黑体" panose="02010609060101010101" pitchFamily="49" charset="-122"/>
              </a:rPr>
              <a:t>cuniculus</a:t>
            </a:r>
            <a:r>
              <a:rPr lang="en-US" altLang="zh-CN" sz="2400" b="1" dirty="0">
                <a:latin typeface="黑体" panose="02010609060101010101" pitchFamily="49" charset="-122"/>
              </a:rPr>
              <a:t> f. </a:t>
            </a:r>
            <a:r>
              <a:rPr lang="en-US" altLang="zh-CN" sz="2400" b="1" dirty="0" err="1">
                <a:latin typeface="黑体" panose="02010609060101010101" pitchFamily="49" charset="-122"/>
              </a:rPr>
              <a:t>domesticus</a:t>
            </a:r>
            <a:r>
              <a:rPr lang="en-US" altLang="zh-CN" sz="2400" b="1" dirty="0">
                <a:latin typeface="黑体" panose="02010609060101010101" pitchFamily="49" charset="-122"/>
              </a:rPr>
              <a:t>,</a:t>
            </a:r>
            <a:r>
              <a:rPr lang="zh-CN" altLang="en-US" sz="2400" b="1" dirty="0">
                <a:latin typeface="黑体" panose="02010609060101010101" pitchFamily="49" charset="-122"/>
                <a:ea typeface="黑体" panose="02010609060101010101" pitchFamily="49" charset="-122"/>
              </a:rPr>
              <a:t>属于哺乳纲、兔形目、兔科、真兔属。</a:t>
            </a:r>
            <a:endParaRPr lang="en-US" altLang="zh-CN" sz="2400" b="1" dirty="0">
              <a:latin typeface="黑体" panose="02010609060101010101" pitchFamily="49" charset="-122"/>
              <a:ea typeface="黑体" panose="02010609060101010101" pitchFamily="49" charset="-122"/>
            </a:endParaRPr>
          </a:p>
          <a:p>
            <a:pPr algn="just">
              <a:spcBef>
                <a:spcPts val="600"/>
              </a:spcBef>
            </a:pPr>
            <a:r>
              <a:rPr lang="zh-CN" altLang="en-US" sz="2400" b="1" dirty="0">
                <a:latin typeface="黑体" panose="02010609060101010101" pitchFamily="49" charset="-122"/>
                <a:ea typeface="黑体" panose="02010609060101010101" pitchFamily="49" charset="-122"/>
              </a:rPr>
              <a:t>生理特性与人类接近，</a:t>
            </a:r>
            <a:r>
              <a:rPr lang="zh-CN" altLang="en-US" sz="2400" b="1" dirty="0">
                <a:solidFill>
                  <a:srgbClr val="0033CC"/>
                </a:solidFill>
                <a:latin typeface="黑体" panose="02010609060101010101" pitchFamily="49" charset="-122"/>
                <a:ea typeface="黑体" panose="02010609060101010101" pitchFamily="49" charset="-122"/>
              </a:rPr>
              <a:t>性格</a:t>
            </a:r>
            <a:r>
              <a:rPr lang="zh-CN" altLang="en-US" sz="2400" b="1" dirty="0">
                <a:latin typeface="黑体" panose="02010609060101010101" pitchFamily="49" charset="-122"/>
                <a:ea typeface="黑体" panose="02010609060101010101" pitchFamily="49" charset="-122"/>
              </a:rPr>
              <a:t>温顺，</a:t>
            </a:r>
            <a:r>
              <a:rPr lang="zh-CN" altLang="en-US" sz="2400" b="1" dirty="0">
                <a:solidFill>
                  <a:srgbClr val="0033CC"/>
                </a:solidFill>
                <a:latin typeface="黑体" panose="02010609060101010101" pitchFamily="49" charset="-122"/>
                <a:ea typeface="黑体" panose="02010609060101010101" pitchFamily="49" charset="-122"/>
              </a:rPr>
              <a:t>耳部血管</a:t>
            </a:r>
            <a:r>
              <a:rPr lang="zh-CN" altLang="en-US" sz="2400" b="1" dirty="0">
                <a:latin typeface="黑体" panose="02010609060101010101" pitchFamily="49" charset="-122"/>
                <a:ea typeface="黑体" panose="02010609060101010101" pitchFamily="49" charset="-122"/>
              </a:rPr>
              <a:t>明显，</a:t>
            </a:r>
            <a:r>
              <a:rPr lang="zh-CN" altLang="en-US" sz="2400" b="1" dirty="0">
                <a:solidFill>
                  <a:srgbClr val="0033CC"/>
                </a:solidFill>
                <a:latin typeface="黑体" panose="02010609060101010101" pitchFamily="49" charset="-122"/>
                <a:ea typeface="黑体" panose="02010609060101010101" pitchFamily="49" charset="-122"/>
              </a:rPr>
              <a:t>主动脉神经（减压神经）</a:t>
            </a:r>
            <a:r>
              <a:rPr lang="zh-CN" altLang="en-US" sz="2400" b="1" dirty="0">
                <a:latin typeface="黑体" panose="02010609060101010101" pitchFamily="49" charset="-122"/>
                <a:ea typeface="黑体" panose="02010609060101010101" pitchFamily="49" charset="-122"/>
              </a:rPr>
              <a:t>在颈部自成一束，方便操作，多用于循环、神经实验，如减压神经放电。</a:t>
            </a:r>
            <a:endParaRPr lang="en-US" altLang="zh-CN" sz="2400" b="1" dirty="0">
              <a:latin typeface="黑体" panose="02010609060101010101" pitchFamily="49" charset="-122"/>
              <a:ea typeface="黑体" panose="02010609060101010101" pitchFamily="49" charset="-122"/>
            </a:endParaRPr>
          </a:p>
          <a:p>
            <a:pPr algn="just">
              <a:spcBef>
                <a:spcPts val="600"/>
              </a:spcBef>
            </a:pPr>
            <a:r>
              <a:rPr lang="zh-CN" altLang="en-US" sz="2400" b="1" dirty="0">
                <a:latin typeface="黑体" panose="02010609060101010101" pitchFamily="49" charset="-122"/>
                <a:ea typeface="黑体" panose="02010609060101010101" pitchFamily="49" charset="-122"/>
              </a:rPr>
              <a:t>做消化道实验前需喂食</a:t>
            </a:r>
            <a:endParaRPr lang="en-US" altLang="zh-CN" sz="2400" b="1" dirty="0">
              <a:latin typeface="+mn-ea"/>
            </a:endParaRPr>
          </a:p>
        </p:txBody>
      </p:sp>
      <p:pic>
        <p:nvPicPr>
          <p:cNvPr id="5" name="图片 4">
            <a:extLst>
              <a:ext uri="{FF2B5EF4-FFF2-40B4-BE49-F238E27FC236}">
                <a16:creationId xmlns:a16="http://schemas.microsoft.com/office/drawing/2014/main" id="{6226271B-1C50-4ECF-9D27-FB367AAA8C66}"/>
              </a:ext>
            </a:extLst>
          </p:cNvPr>
          <p:cNvPicPr>
            <a:picLocks noChangeAspect="1"/>
          </p:cNvPicPr>
          <p:nvPr/>
        </p:nvPicPr>
        <p:blipFill rotWithShape="1">
          <a:blip r:embed="rId2"/>
          <a:srcRect l="3148" t="10630" r="51574" b="37401"/>
          <a:stretch/>
        </p:blipFill>
        <p:spPr>
          <a:xfrm>
            <a:off x="5901069" y="3768062"/>
            <a:ext cx="2700030" cy="2066110"/>
          </a:xfrm>
          <a:prstGeom prst="rect">
            <a:avLst/>
          </a:prstGeom>
        </p:spPr>
      </p:pic>
      <p:sp>
        <p:nvSpPr>
          <p:cNvPr id="7" name="Rectangle 5">
            <a:extLst>
              <a:ext uri="{FF2B5EF4-FFF2-40B4-BE49-F238E27FC236}">
                <a16:creationId xmlns:a16="http://schemas.microsoft.com/office/drawing/2014/main" id="{9CA1DAB1-C736-5B0D-468D-70B2CB76F7E5}"/>
              </a:ext>
            </a:extLst>
          </p:cNvPr>
          <p:cNvSpPr>
            <a:spLocks noChangeArrowheads="1"/>
          </p:cNvSpPr>
          <p:nvPr/>
        </p:nvSpPr>
        <p:spPr bwMode="auto">
          <a:xfrm>
            <a:off x="395536" y="404664"/>
            <a:ext cx="3881517" cy="835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lnSpc>
                <a:spcPct val="90000"/>
              </a:lnSpc>
            </a:pPr>
            <a:r>
              <a:rPr lang="en-US" altLang="zh-CN" sz="3200" b="1" dirty="0">
                <a:solidFill>
                  <a:srgbClr val="3A22C8"/>
                </a:solidFill>
                <a:ea typeface="黑体" panose="02010609060101010101" pitchFamily="49" charset="-122"/>
                <a:cs typeface="Arial" panose="020B0604020202020204" pitchFamily="34" charset="0"/>
              </a:rPr>
              <a:t>III  </a:t>
            </a:r>
            <a:r>
              <a:rPr lang="zh-CN" altLang="en-US" sz="3200" b="1" dirty="0">
                <a:solidFill>
                  <a:srgbClr val="3A22C8"/>
                </a:solidFill>
                <a:latin typeface="黑体" panose="02010609060101010101" pitchFamily="49" charset="-122"/>
                <a:ea typeface="黑体" panose="02010609060101010101" pitchFamily="49" charset="-122"/>
              </a:rPr>
              <a:t>实验对象与器材</a:t>
            </a:r>
          </a:p>
        </p:txBody>
      </p:sp>
      <p:sp>
        <p:nvSpPr>
          <p:cNvPr id="6" name="内容占位符 2">
            <a:extLst>
              <a:ext uri="{FF2B5EF4-FFF2-40B4-BE49-F238E27FC236}">
                <a16:creationId xmlns:a16="http://schemas.microsoft.com/office/drawing/2014/main" id="{5F2D755A-EB3D-4A80-BF2D-2954B3DA0294}"/>
              </a:ext>
            </a:extLst>
          </p:cNvPr>
          <p:cNvSpPr txBox="1">
            <a:spLocks/>
          </p:cNvSpPr>
          <p:nvPr/>
        </p:nvSpPr>
        <p:spPr>
          <a:xfrm>
            <a:off x="656122" y="3997705"/>
            <a:ext cx="5085459" cy="4248354"/>
          </a:xfrm>
          <a:prstGeom prst="rect">
            <a:avLst/>
          </a:prstGeom>
        </p:spPr>
        <p:txBody>
          <a:bodyPr vert="horz">
            <a:normAutofit/>
          </a:bodyPr>
          <a:lstStyle>
            <a:lvl1pPr marL="274320" indent="-192024" algn="l" rtl="0" eaLnBrk="1" latinLnBrk="0" hangingPunct="1">
              <a:spcBef>
                <a:spcPts val="300"/>
              </a:spcBef>
              <a:spcAft>
                <a:spcPts val="0"/>
              </a:spcAft>
              <a:buClr>
                <a:schemeClr val="accent1"/>
              </a:buClr>
              <a:buSzPct val="68000"/>
              <a:buFont typeface="Wingdings 3"/>
              <a:buChar char=""/>
              <a:defRPr kumimoji="0" sz="2025" kern="1200">
                <a:solidFill>
                  <a:schemeClr val="tx1"/>
                </a:solidFill>
                <a:latin typeface="+mn-lt"/>
                <a:ea typeface="+mn-ea"/>
                <a:cs typeface="+mn-cs"/>
              </a:defRPr>
            </a:lvl1pPr>
            <a:lvl2pPr marL="466344" indent="-171450" algn="l" rtl="0" eaLnBrk="1" latinLnBrk="0" hangingPunct="1">
              <a:spcBef>
                <a:spcPts val="243"/>
              </a:spcBef>
              <a:buClr>
                <a:schemeClr val="accent1"/>
              </a:buClr>
              <a:buFont typeface="Verdana"/>
              <a:buChar char="◦"/>
              <a:defRPr kumimoji="0" sz="1725" kern="1200">
                <a:solidFill>
                  <a:schemeClr val="tx1"/>
                </a:solidFill>
                <a:latin typeface="+mn-lt"/>
                <a:ea typeface="+mn-ea"/>
                <a:cs typeface="+mn-cs"/>
              </a:defRPr>
            </a:lvl2pPr>
            <a:lvl3pPr marL="644652" indent="-171450" algn="l" rtl="0" eaLnBrk="1" latinLnBrk="0" hangingPunct="1">
              <a:spcBef>
                <a:spcPts val="263"/>
              </a:spcBef>
              <a:buClr>
                <a:schemeClr val="accent2"/>
              </a:buClr>
              <a:buSzPct val="100000"/>
              <a:buFont typeface="Wingdings 2"/>
              <a:buChar char=""/>
              <a:defRPr kumimoji="0" sz="1575" kern="1200">
                <a:solidFill>
                  <a:schemeClr val="tx1"/>
                </a:solidFill>
                <a:latin typeface="+mn-lt"/>
                <a:ea typeface="+mn-ea"/>
                <a:cs typeface="+mn-cs"/>
              </a:defRPr>
            </a:lvl3pPr>
            <a:lvl4pPr marL="857250" indent="-171450" algn="l" rtl="0" eaLnBrk="1" latinLnBrk="0" hangingPunct="1">
              <a:spcBef>
                <a:spcPts val="263"/>
              </a:spcBef>
              <a:buClr>
                <a:schemeClr val="accent2"/>
              </a:buClr>
              <a:buFont typeface="Wingdings 2"/>
              <a:buChar char=""/>
              <a:defRPr kumimoji="0" sz="1425" kern="1200">
                <a:solidFill>
                  <a:schemeClr val="tx1"/>
                </a:solidFill>
                <a:latin typeface="+mn-lt"/>
                <a:ea typeface="+mn-ea"/>
                <a:cs typeface="+mn-cs"/>
              </a:defRPr>
            </a:lvl4pPr>
            <a:lvl5pPr marL="1028700" indent="-171450" algn="l" rtl="0" eaLnBrk="1" latinLnBrk="0" hangingPunct="1">
              <a:spcBef>
                <a:spcPts val="263"/>
              </a:spcBef>
              <a:buClr>
                <a:schemeClr val="accent2"/>
              </a:buClr>
              <a:buFont typeface="Wingdings 2"/>
              <a:buChar char=""/>
              <a:defRPr kumimoji="0" sz="1350" kern="1200">
                <a:solidFill>
                  <a:schemeClr val="tx1"/>
                </a:solidFill>
                <a:latin typeface="+mn-lt"/>
                <a:ea typeface="+mn-ea"/>
                <a:cs typeface="+mn-cs"/>
              </a:defRPr>
            </a:lvl5pPr>
            <a:lvl6pPr marL="1200150" indent="-171450" algn="l" rtl="0" eaLnBrk="1" latinLnBrk="0" hangingPunct="1">
              <a:spcBef>
                <a:spcPts val="263"/>
              </a:spcBef>
              <a:buClr>
                <a:schemeClr val="accent3"/>
              </a:buClr>
              <a:buFont typeface="Wingdings 2"/>
              <a:buChar char=""/>
              <a:defRPr kumimoji="0" sz="1350" kern="1200">
                <a:solidFill>
                  <a:schemeClr val="tx1"/>
                </a:solidFill>
                <a:latin typeface="+mn-lt"/>
                <a:ea typeface="+mn-ea"/>
                <a:cs typeface="+mn-cs"/>
              </a:defRPr>
            </a:lvl6pPr>
            <a:lvl7pPr marL="1371600" indent="-171450" algn="l" rtl="0" eaLnBrk="1" latinLnBrk="0" hangingPunct="1">
              <a:spcBef>
                <a:spcPts val="263"/>
              </a:spcBef>
              <a:buClr>
                <a:schemeClr val="accent3"/>
              </a:buClr>
              <a:buFont typeface="Wingdings 2"/>
              <a:buChar char=""/>
              <a:defRPr kumimoji="0" sz="1200" kern="1200">
                <a:solidFill>
                  <a:schemeClr val="tx1"/>
                </a:solidFill>
                <a:latin typeface="+mn-lt"/>
                <a:ea typeface="+mn-ea"/>
                <a:cs typeface="+mn-cs"/>
              </a:defRPr>
            </a:lvl7pPr>
            <a:lvl8pPr marL="1543050" indent="-171450" algn="l" rtl="0" eaLnBrk="1" latinLnBrk="0" hangingPunct="1">
              <a:spcBef>
                <a:spcPts val="263"/>
              </a:spcBef>
              <a:buClr>
                <a:schemeClr val="accent3"/>
              </a:buClr>
              <a:buFont typeface="Wingdings 2"/>
              <a:buChar char=""/>
              <a:defRPr kumimoji="0" sz="1200" kern="1200">
                <a:solidFill>
                  <a:schemeClr val="tx1"/>
                </a:solidFill>
                <a:latin typeface="+mn-lt"/>
                <a:ea typeface="+mn-ea"/>
                <a:cs typeface="+mn-cs"/>
              </a:defRPr>
            </a:lvl8pPr>
            <a:lvl9pPr marL="1714500" indent="-171450" algn="l" rtl="0" eaLnBrk="1" latinLnBrk="0" hangingPunct="1">
              <a:spcBef>
                <a:spcPts val="263"/>
              </a:spcBef>
              <a:buClr>
                <a:schemeClr val="accent3"/>
              </a:buClr>
              <a:buFont typeface="Wingdings 2"/>
              <a:buChar char=""/>
              <a:defRPr kumimoji="0" sz="1200" kern="1200" baseline="0">
                <a:solidFill>
                  <a:schemeClr val="tx1"/>
                </a:solidFill>
                <a:latin typeface="+mn-lt"/>
                <a:ea typeface="+mn-ea"/>
                <a:cs typeface="+mn-cs"/>
              </a:defRPr>
            </a:lvl9pPr>
            <a:extLst/>
          </a:lstStyle>
          <a:p>
            <a:pPr algn="just" fontAlgn="auto">
              <a:spcBef>
                <a:spcPts val="600"/>
              </a:spcBef>
            </a:pPr>
            <a:r>
              <a:rPr lang="en-US" altLang="zh-CN" sz="2400" b="1" dirty="0">
                <a:latin typeface="+mn-ea"/>
              </a:rPr>
              <a:t>20</a:t>
            </a:r>
            <a:r>
              <a:rPr lang="zh-CN" altLang="en-US" sz="2400" b="1" dirty="0">
                <a:latin typeface="+mn-ea"/>
              </a:rPr>
              <a:t>％乌拉坦（氨基甲酸乙酯），台氏液（蒂罗德液），</a:t>
            </a:r>
            <a:r>
              <a:rPr lang="en-US" altLang="zh-CN" sz="2400" b="1" dirty="0">
                <a:latin typeface="+mn-ea"/>
              </a:rPr>
              <a:t>0.9% </a:t>
            </a:r>
            <a:r>
              <a:rPr lang="zh-CN" altLang="en-US" sz="2400" b="1" dirty="0">
                <a:latin typeface="+mn-ea"/>
              </a:rPr>
              <a:t>生理盐水， </a:t>
            </a:r>
            <a:r>
              <a:rPr lang="en-US" altLang="zh-CN" sz="2400" b="1" dirty="0">
                <a:latin typeface="+mn-ea"/>
              </a:rPr>
              <a:t>3% </a:t>
            </a:r>
            <a:r>
              <a:rPr lang="zh-CN" altLang="en-US" sz="2400" b="1" dirty="0">
                <a:latin typeface="+mn-ea"/>
              </a:rPr>
              <a:t>乳酸，</a:t>
            </a:r>
            <a:r>
              <a:rPr lang="en-US" altLang="zh-CN" sz="2400" b="1" dirty="0">
                <a:latin typeface="+mn-ea"/>
              </a:rPr>
              <a:t>0.1% </a:t>
            </a:r>
            <a:r>
              <a:rPr lang="zh-CN" altLang="en-US" sz="2400" b="1" dirty="0">
                <a:latin typeface="+mn-ea"/>
              </a:rPr>
              <a:t>肾上腺素，</a:t>
            </a:r>
            <a:r>
              <a:rPr lang="en-US" altLang="zh-CN" sz="2400" b="1" dirty="0">
                <a:latin typeface="+mn-ea"/>
              </a:rPr>
              <a:t>0.1% </a:t>
            </a:r>
            <a:r>
              <a:rPr lang="zh-CN" altLang="en-US" sz="2400" b="1" dirty="0">
                <a:latin typeface="+mn-ea"/>
              </a:rPr>
              <a:t>乙酰胆碱，</a:t>
            </a:r>
            <a:r>
              <a:rPr lang="en-US" altLang="zh-CN" sz="2400" b="1" dirty="0">
                <a:latin typeface="+mn-ea"/>
              </a:rPr>
              <a:t>0.1% </a:t>
            </a:r>
            <a:r>
              <a:rPr lang="zh-CN" altLang="en-US" sz="2400" b="1" dirty="0">
                <a:latin typeface="+mn-ea"/>
              </a:rPr>
              <a:t>阿托品，</a:t>
            </a:r>
            <a:r>
              <a:rPr lang="en-US" altLang="zh-CN" sz="2400" b="1" dirty="0">
                <a:latin typeface="+mn-ea"/>
              </a:rPr>
              <a:t>5% </a:t>
            </a:r>
            <a:r>
              <a:rPr lang="zh-CN" altLang="en-US" sz="2400" b="1" dirty="0">
                <a:latin typeface="+mn-ea"/>
              </a:rPr>
              <a:t>葡萄糖，饱和硫酸镁，过饱和</a:t>
            </a:r>
            <a:r>
              <a:rPr lang="en-US" altLang="zh-CN" sz="2400" b="1" dirty="0" err="1">
                <a:latin typeface="+mn-ea"/>
              </a:rPr>
              <a:t>KCl</a:t>
            </a:r>
            <a:endParaRPr lang="en-US" altLang="zh-CN" sz="2400" b="1" dirty="0">
              <a:latin typeface="+mn-ea"/>
            </a:endParaRPr>
          </a:p>
        </p:txBody>
      </p:sp>
    </p:spTree>
    <p:extLst>
      <p:ext uri="{BB962C8B-B14F-4D97-AF65-F5344CB8AC3E}">
        <p14:creationId xmlns:p14="http://schemas.microsoft.com/office/powerpoint/2010/main" val="7214107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3"/>
          <p:cNvSpPr>
            <a:spLocks noGrp="1" noChangeArrowheads="1"/>
          </p:cNvSpPr>
          <p:nvPr>
            <p:ph type="body" sz="half" idx="1"/>
          </p:nvPr>
        </p:nvSpPr>
        <p:spPr>
          <a:xfrm>
            <a:off x="615485" y="267238"/>
            <a:ext cx="7539687" cy="2656343"/>
          </a:xfrm>
        </p:spPr>
        <p:txBody>
          <a:bodyPr>
            <a:normAutofit/>
          </a:bodyPr>
          <a:lstStyle/>
          <a:p>
            <a:pPr algn="just">
              <a:spcBef>
                <a:spcPts val="450"/>
              </a:spcBef>
            </a:pPr>
            <a:r>
              <a:rPr lang="zh-CN" altLang="en-US" sz="2400" b="1" dirty="0">
                <a:latin typeface="黑体" panose="02010609060101010101" pitchFamily="49" charset="-122"/>
              </a:rPr>
              <a:t>动物体重秤，防抓咬手套，兔手术台，兔保定器，哺乳动物手术器械，</a:t>
            </a:r>
            <a:r>
              <a:rPr lang="en-US" altLang="zh-CN" sz="2400" b="1" dirty="0">
                <a:latin typeface="黑体" panose="02010609060101010101" pitchFamily="49" charset="-122"/>
              </a:rPr>
              <a:t> RM6240E</a:t>
            </a:r>
            <a:r>
              <a:rPr lang="zh-CN" altLang="en-US" sz="2400" b="1" dirty="0">
                <a:latin typeface="黑体" panose="02010609060101010101" pitchFamily="49" charset="-122"/>
              </a:rPr>
              <a:t>型多道生理信号采集处理系统，刺激电极，刺激线，铁支架，双凹夹，气管插管，注射器，棉线，纱布，棉花</a:t>
            </a:r>
            <a:endParaRPr lang="en-US" altLang="zh-CN" sz="2400" b="1" dirty="0">
              <a:latin typeface="黑体" panose="02010609060101010101" pitchFamily="49" charset="-122"/>
            </a:endParaRPr>
          </a:p>
          <a:p>
            <a:pPr algn="just">
              <a:spcBef>
                <a:spcPts val="450"/>
              </a:spcBef>
            </a:pPr>
            <a:r>
              <a:rPr lang="zh-CN" altLang="en-US" sz="2400" b="1" dirty="0">
                <a:solidFill>
                  <a:srgbClr val="430086"/>
                </a:solidFill>
                <a:latin typeface="黑体" panose="02010609060101010101" pitchFamily="49" charset="-122"/>
              </a:rPr>
              <a:t>呼吸流量换能器</a:t>
            </a:r>
            <a:r>
              <a:rPr lang="zh-CN" altLang="en-US" sz="2400" b="1" dirty="0">
                <a:latin typeface="黑体" panose="02010609060101010101" pitchFamily="49" charset="-122"/>
              </a:rPr>
              <a:t>，动脉夹，止血钳，保护电极，</a:t>
            </a:r>
            <a:r>
              <a:rPr lang="en-US" altLang="zh-CN" sz="2400" b="1" dirty="0">
                <a:latin typeface="黑体" panose="02010609060101010101" pitchFamily="49" charset="-122"/>
              </a:rPr>
              <a:t>1.5 m</a:t>
            </a:r>
            <a:r>
              <a:rPr lang="zh-CN" altLang="en-US" sz="2400" b="1" dirty="0">
                <a:latin typeface="黑体" panose="02010609060101010101" pitchFamily="49" charset="-122"/>
              </a:rPr>
              <a:t>长橡胶管，万能滑轮，</a:t>
            </a:r>
            <a:r>
              <a:rPr lang="en-US" altLang="zh-CN" sz="2400" b="1" dirty="0">
                <a:solidFill>
                  <a:srgbClr val="000099"/>
                </a:solidFill>
                <a:latin typeface="黑体" panose="02010609060101010101" pitchFamily="49" charset="-122"/>
              </a:rPr>
              <a:t>CO</a:t>
            </a:r>
            <a:r>
              <a:rPr lang="en-US" altLang="zh-CN" sz="2400" b="1" baseline="-25000" dirty="0">
                <a:solidFill>
                  <a:srgbClr val="000099"/>
                </a:solidFill>
                <a:latin typeface="黑体" panose="02010609060101010101" pitchFamily="49" charset="-122"/>
              </a:rPr>
              <a:t>2</a:t>
            </a:r>
            <a:r>
              <a:rPr lang="zh-CN" altLang="en-US" sz="2400" b="1" dirty="0">
                <a:solidFill>
                  <a:srgbClr val="000099"/>
                </a:solidFill>
                <a:latin typeface="黑体" panose="02010609060101010101" pitchFamily="49" charset="-122"/>
              </a:rPr>
              <a:t>气囊</a:t>
            </a:r>
            <a:endParaRPr lang="en-US" altLang="zh-CN" sz="2400" b="1" dirty="0">
              <a:solidFill>
                <a:srgbClr val="000099"/>
              </a:solidFill>
              <a:latin typeface="黑体" panose="02010609060101010101" pitchFamily="49" charset="-122"/>
            </a:endParaRPr>
          </a:p>
        </p:txBody>
      </p:sp>
      <p:grpSp>
        <p:nvGrpSpPr>
          <p:cNvPr id="9221" name="Group 31"/>
          <p:cNvGrpSpPr>
            <a:grpSpLocks/>
          </p:cNvGrpSpPr>
          <p:nvPr/>
        </p:nvGrpSpPr>
        <p:grpSpPr bwMode="auto">
          <a:xfrm>
            <a:off x="6070038" y="2615609"/>
            <a:ext cx="2000074" cy="1841503"/>
            <a:chOff x="2876" y="1653"/>
            <a:chExt cx="1392" cy="1295"/>
          </a:xfrm>
        </p:grpSpPr>
        <p:graphicFrame>
          <p:nvGraphicFramePr>
            <p:cNvPr id="9234" name="Object 6"/>
            <p:cNvGraphicFramePr>
              <a:graphicFrameLocks noChangeAspect="1"/>
            </p:cNvGraphicFramePr>
            <p:nvPr/>
          </p:nvGraphicFramePr>
          <p:xfrm>
            <a:off x="2876" y="1653"/>
            <a:ext cx="1392" cy="1045"/>
          </p:xfrm>
          <a:graphic>
            <a:graphicData uri="http://schemas.openxmlformats.org/presentationml/2006/ole">
              <mc:AlternateContent xmlns:mc="http://schemas.openxmlformats.org/markup-compatibility/2006">
                <mc:Choice xmlns:v="urn:schemas-microsoft-com:vml" Requires="v">
                  <p:oleObj name="Image" r:id="rId3" imgW="8126984" imgH="6095238" progId="">
                    <p:embed/>
                  </p:oleObj>
                </mc:Choice>
                <mc:Fallback>
                  <p:oleObj name="Image" r:id="rId3" imgW="8126984" imgH="6095238" progId="">
                    <p:embed/>
                    <p:pic>
                      <p:nvPicPr>
                        <p:cNvPr id="9234"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76" y="1653"/>
                          <a:ext cx="1392" cy="10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235" name="Text Box 23"/>
            <p:cNvSpPr txBox="1">
              <a:spLocks noChangeArrowheads="1"/>
            </p:cNvSpPr>
            <p:nvPr/>
          </p:nvSpPr>
          <p:spPr bwMode="auto">
            <a:xfrm>
              <a:off x="3221" y="2717"/>
              <a:ext cx="843"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algn="ctr" eaLnBrk="1" hangingPunct="1"/>
              <a:r>
                <a:rPr lang="zh-CN" altLang="en-US" b="1" dirty="0">
                  <a:latin typeface="黑体" panose="02010609060101010101" pitchFamily="49" charset="-122"/>
                  <a:ea typeface="黑体" panose="02010609060101010101" pitchFamily="49" charset="-122"/>
                </a:rPr>
                <a:t>止血钳</a:t>
              </a:r>
            </a:p>
          </p:txBody>
        </p:sp>
      </p:grpSp>
      <p:grpSp>
        <p:nvGrpSpPr>
          <p:cNvPr id="9223" name="Group 32"/>
          <p:cNvGrpSpPr>
            <a:grpSpLocks/>
          </p:cNvGrpSpPr>
          <p:nvPr/>
        </p:nvGrpSpPr>
        <p:grpSpPr bwMode="auto">
          <a:xfrm>
            <a:off x="6053817" y="4542882"/>
            <a:ext cx="2235110" cy="2033588"/>
            <a:chOff x="4563" y="1605"/>
            <a:chExt cx="1342" cy="1281"/>
          </a:xfrm>
        </p:grpSpPr>
        <p:graphicFrame>
          <p:nvGraphicFramePr>
            <p:cNvPr id="9230" name="Object 4"/>
            <p:cNvGraphicFramePr>
              <a:graphicFrameLocks noChangeAspect="1"/>
            </p:cNvGraphicFramePr>
            <p:nvPr/>
          </p:nvGraphicFramePr>
          <p:xfrm>
            <a:off x="4563" y="1605"/>
            <a:ext cx="1296" cy="972"/>
          </p:xfrm>
          <a:graphic>
            <a:graphicData uri="http://schemas.openxmlformats.org/presentationml/2006/ole">
              <mc:AlternateContent xmlns:mc="http://schemas.openxmlformats.org/markup-compatibility/2006">
                <mc:Choice xmlns:v="urn:schemas-microsoft-com:vml" Requires="v">
                  <p:oleObj name="Image" r:id="rId5" imgW="8126984" imgH="6095238" progId="">
                    <p:embed/>
                  </p:oleObj>
                </mc:Choice>
                <mc:Fallback>
                  <p:oleObj name="Image" r:id="rId5" imgW="8126984" imgH="6095238" progId="">
                    <p:embed/>
                    <p:pic>
                      <p:nvPicPr>
                        <p:cNvPr id="923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63" y="1605"/>
                          <a:ext cx="1296" cy="9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231" name="Text Box 28"/>
            <p:cNvSpPr txBox="1">
              <a:spLocks noChangeArrowheads="1"/>
            </p:cNvSpPr>
            <p:nvPr/>
          </p:nvSpPr>
          <p:spPr bwMode="auto">
            <a:xfrm>
              <a:off x="4887" y="2655"/>
              <a:ext cx="101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r>
                <a:rPr lang="zh-CN" altLang="en-US" b="1" dirty="0">
                  <a:latin typeface="黑体" panose="02010609060101010101" pitchFamily="49" charset="-122"/>
                  <a:ea typeface="黑体" panose="02010609060101010101" pitchFamily="49" charset="-122"/>
                </a:rPr>
                <a:t>保护电极</a:t>
              </a:r>
            </a:p>
          </p:txBody>
        </p:sp>
      </p:grpSp>
      <p:grpSp>
        <p:nvGrpSpPr>
          <p:cNvPr id="9224" name="Group 35"/>
          <p:cNvGrpSpPr>
            <a:grpSpLocks/>
          </p:cNvGrpSpPr>
          <p:nvPr/>
        </p:nvGrpSpPr>
        <p:grpSpPr bwMode="auto">
          <a:xfrm>
            <a:off x="3754205" y="2871199"/>
            <a:ext cx="1590559" cy="1300164"/>
            <a:chOff x="2664" y="1987"/>
            <a:chExt cx="955" cy="819"/>
          </a:xfrm>
        </p:grpSpPr>
        <p:graphicFrame>
          <p:nvGraphicFramePr>
            <p:cNvPr id="9228" name="Object 3"/>
            <p:cNvGraphicFramePr>
              <a:graphicFrameLocks noChangeAspect="1"/>
            </p:cNvGraphicFramePr>
            <p:nvPr/>
          </p:nvGraphicFramePr>
          <p:xfrm>
            <a:off x="2664" y="1987"/>
            <a:ext cx="955" cy="513"/>
          </p:xfrm>
          <a:graphic>
            <a:graphicData uri="http://schemas.openxmlformats.org/presentationml/2006/ole">
              <mc:AlternateContent xmlns:mc="http://schemas.openxmlformats.org/markup-compatibility/2006">
                <mc:Choice xmlns:v="urn:schemas-microsoft-com:vml" Requires="v">
                  <p:oleObj name="Image" r:id="rId7" imgW="8126984" imgH="6095238" progId="">
                    <p:embed/>
                  </p:oleObj>
                </mc:Choice>
                <mc:Fallback>
                  <p:oleObj name="Image" r:id="rId7" imgW="8126984" imgH="6095238" progId="">
                    <p:embed/>
                    <p:pic>
                      <p:nvPicPr>
                        <p:cNvPr id="9228" name="Object 3"/>
                        <p:cNvPicPr>
                          <a:picLocks noChangeAspect="1" noChangeArrowheads="1"/>
                        </p:cNvPicPr>
                        <p:nvPr/>
                      </p:nvPicPr>
                      <p:blipFill>
                        <a:blip r:embed="rId8">
                          <a:extLst>
                            <a:ext uri="{28A0092B-C50C-407E-A947-70E740481C1C}">
                              <a14:useLocalDpi xmlns:a14="http://schemas.microsoft.com/office/drawing/2010/main" val="0"/>
                            </a:ext>
                          </a:extLst>
                        </a:blip>
                        <a:srcRect l="13289" t="29532" r="13289" b="17719"/>
                        <a:stretch>
                          <a:fillRect/>
                        </a:stretch>
                      </p:blipFill>
                      <p:spPr bwMode="auto">
                        <a:xfrm>
                          <a:off x="2664" y="1987"/>
                          <a:ext cx="955" cy="513"/>
                        </a:xfrm>
                        <a:prstGeom prst="rect">
                          <a:avLst/>
                        </a:prstGeom>
                        <a:noFill/>
                        <a:ln>
                          <a:noFill/>
                        </a:ln>
                        <a:effectLst/>
                        <a:extLst>
                          <a:ext uri="{909E8E84-426E-40DD-AFC4-6F175D3DCCD1}">
                            <a14:hiddenFill xmlns:a14="http://schemas.microsoft.com/office/drawing/2010/main">
                              <a:solidFill>
                                <a:srgbClr val="FF9900"/>
                              </a:solidFill>
                            </a14:hiddenFill>
                          </a:ex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rgbClr val="BB5F03"/>
                                </a:outerShdw>
                              </a:effectLst>
                            </a14:hiddenEffects>
                          </a:ext>
                        </a:extLst>
                      </p:spPr>
                    </p:pic>
                  </p:oleObj>
                </mc:Fallback>
              </mc:AlternateContent>
            </a:graphicData>
          </a:graphic>
        </p:graphicFrame>
        <p:sp>
          <p:nvSpPr>
            <p:cNvPr id="9229" name="Text Box 29"/>
            <p:cNvSpPr txBox="1">
              <a:spLocks noChangeArrowheads="1"/>
            </p:cNvSpPr>
            <p:nvPr/>
          </p:nvSpPr>
          <p:spPr bwMode="auto">
            <a:xfrm>
              <a:off x="2843" y="2556"/>
              <a:ext cx="599"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r>
                <a:rPr lang="zh-CN" altLang="en-US" sz="2000" b="1" dirty="0">
                  <a:latin typeface="黑体" panose="02010609060101010101" pitchFamily="49" charset="-122"/>
                  <a:ea typeface="黑体" panose="02010609060101010101" pitchFamily="49" charset="-122"/>
                </a:rPr>
                <a:t>动脉夹</a:t>
              </a:r>
            </a:p>
          </p:txBody>
        </p:sp>
      </p:grpSp>
      <p:sp>
        <p:nvSpPr>
          <p:cNvPr id="9227" name="Text Box 30"/>
          <p:cNvSpPr txBox="1">
            <a:spLocks noChangeArrowheads="1"/>
          </p:cNvSpPr>
          <p:nvPr/>
        </p:nvSpPr>
        <p:spPr bwMode="auto">
          <a:xfrm>
            <a:off x="3930247" y="6195612"/>
            <a:ext cx="1276611" cy="3997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r>
              <a:rPr lang="zh-CN" altLang="en-US" sz="2000" b="1" dirty="0">
                <a:latin typeface="黑体" panose="02010609060101010101" pitchFamily="49" charset="-122"/>
                <a:ea typeface="黑体" panose="02010609060101010101" pitchFamily="49" charset="-122"/>
              </a:rPr>
              <a:t>气管插管</a:t>
            </a:r>
          </a:p>
        </p:txBody>
      </p:sp>
      <p:graphicFrame>
        <p:nvGraphicFramePr>
          <p:cNvPr id="20" name="对象 19">
            <a:extLst>
              <a:ext uri="{FF2B5EF4-FFF2-40B4-BE49-F238E27FC236}">
                <a16:creationId xmlns:a16="http://schemas.microsoft.com/office/drawing/2014/main" id="{39F33D82-A0D8-4096-B31C-6C98462B6E83}"/>
              </a:ext>
            </a:extLst>
          </p:cNvPr>
          <p:cNvGraphicFramePr>
            <a:graphicFrameLocks noChangeAspect="1"/>
          </p:cNvGraphicFramePr>
          <p:nvPr>
            <p:extLst>
              <p:ext uri="{D42A27DB-BD31-4B8C-83A1-F6EECF244321}">
                <p14:modId xmlns:p14="http://schemas.microsoft.com/office/powerpoint/2010/main" val="495839498"/>
              </p:ext>
            </p:extLst>
          </p:nvPr>
        </p:nvGraphicFramePr>
        <p:xfrm>
          <a:off x="3774975" y="4251626"/>
          <a:ext cx="1587157" cy="1863723"/>
        </p:xfrm>
        <a:graphic>
          <a:graphicData uri="http://schemas.openxmlformats.org/presentationml/2006/ole">
            <mc:AlternateContent xmlns:mc="http://schemas.openxmlformats.org/markup-compatibility/2006">
              <mc:Choice xmlns:v="urn:schemas-microsoft-com:vml" Requires="v">
                <p:oleObj name="Image" r:id="rId9" imgW="20380680" imgH="25066440" progId="Photoshop.Image.10">
                  <p:embed/>
                </p:oleObj>
              </mc:Choice>
              <mc:Fallback>
                <p:oleObj name="Image" r:id="rId9" imgW="20380680" imgH="25066440" progId="Photoshop.Image.10">
                  <p:embed/>
                  <p:pic>
                    <p:nvPicPr>
                      <p:cNvPr id="20" name="对象 19">
                        <a:extLst>
                          <a:ext uri="{FF2B5EF4-FFF2-40B4-BE49-F238E27FC236}">
                            <a16:creationId xmlns:a16="http://schemas.microsoft.com/office/drawing/2014/main" id="{39F33D82-A0D8-4096-B31C-6C98462B6E83}"/>
                          </a:ext>
                        </a:extLst>
                      </p:cNvPr>
                      <p:cNvPicPr/>
                      <p:nvPr/>
                    </p:nvPicPr>
                    <p:blipFill>
                      <a:blip r:embed="rId10"/>
                      <a:stretch>
                        <a:fillRect/>
                      </a:stretch>
                    </p:blipFill>
                    <p:spPr>
                      <a:xfrm>
                        <a:off x="3774975" y="4251626"/>
                        <a:ext cx="1587157" cy="1863723"/>
                      </a:xfrm>
                      <a:prstGeom prst="rect">
                        <a:avLst/>
                      </a:prstGeom>
                    </p:spPr>
                  </p:pic>
                </p:oleObj>
              </mc:Fallback>
            </mc:AlternateContent>
          </a:graphicData>
        </a:graphic>
      </p:graphicFrame>
      <p:sp>
        <p:nvSpPr>
          <p:cNvPr id="18" name="TextBox 1"/>
          <p:cNvSpPr txBox="1">
            <a:spLocks noChangeArrowheads="1"/>
          </p:cNvSpPr>
          <p:nvPr/>
        </p:nvSpPr>
        <p:spPr bwMode="auto">
          <a:xfrm>
            <a:off x="975647" y="5570415"/>
            <a:ext cx="199125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ea typeface="宋体" charset="-122"/>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ea typeface="宋体" charset="-122"/>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ea typeface="宋体" charset="-122"/>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ea typeface="宋体" charset="-122"/>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ea typeface="宋体" charset="-122"/>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ea typeface="宋体" charset="-122"/>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ea typeface="宋体" charset="-122"/>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ea typeface="宋体" charset="-122"/>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ea typeface="宋体" charset="-122"/>
              </a:defRPr>
            </a:lvl9pPr>
          </a:lstStyle>
          <a:p>
            <a:pPr eaLnBrk="1" hangingPunct="1">
              <a:spcBef>
                <a:spcPct val="0"/>
              </a:spcBef>
              <a:buClrTx/>
              <a:buSzTx/>
              <a:buFontTx/>
              <a:buNone/>
            </a:pPr>
            <a:r>
              <a:rPr lang="zh-CN" altLang="en-US" sz="2000" b="1" dirty="0">
                <a:latin typeface="黑体" panose="02010609060101010101" pitchFamily="49" charset="-122"/>
                <a:ea typeface="黑体" panose="02010609060101010101" pitchFamily="49" charset="-122"/>
              </a:rPr>
              <a:t>呼吸流量换能器</a:t>
            </a:r>
          </a:p>
        </p:txBody>
      </p:sp>
      <p:pic>
        <p:nvPicPr>
          <p:cNvPr id="21" name="Picture 2"/>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15485" y="2930303"/>
            <a:ext cx="2711574" cy="24978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74516671"/>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472384" y="975755"/>
            <a:ext cx="7704856" cy="2286000"/>
          </a:xfrm>
          <a:prstGeom prst="rect">
            <a:avLst/>
          </a:prstGeom>
        </p:spPr>
        <p:txBody>
          <a:bodyPr>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algn="just" fontAlgn="auto">
              <a:lnSpc>
                <a:spcPct val="110000"/>
              </a:lnSpc>
            </a:pPr>
            <a:r>
              <a:rPr lang="zh-CN" altLang="en-US" sz="2600" b="1" dirty="0">
                <a:latin typeface="黑体" panose="02010609060101010101" pitchFamily="49" charset="-122"/>
                <a:ea typeface="黑体" panose="02010609060101010101" pitchFamily="49" charset="-122"/>
              </a:rPr>
              <a:t>动物的麻醉与固定</a:t>
            </a:r>
          </a:p>
          <a:p>
            <a:pPr lvl="1" algn="just" fontAlgn="auto">
              <a:lnSpc>
                <a:spcPct val="110000"/>
              </a:lnSpc>
              <a:spcAft>
                <a:spcPts val="0"/>
              </a:spcAft>
            </a:pPr>
            <a:r>
              <a:rPr lang="zh-CN" altLang="en-US" sz="2400" b="1" dirty="0">
                <a:latin typeface="黑体" panose="02010609060101010101" pitchFamily="49" charset="-122"/>
                <a:ea typeface="黑体" panose="02010609060101010101" pitchFamily="49" charset="-122"/>
              </a:rPr>
              <a:t>取一只家兔，称重。将</a:t>
            </a:r>
            <a:r>
              <a:rPr lang="en-US" altLang="zh-CN" sz="2400" b="1" dirty="0">
                <a:latin typeface="黑体" panose="02010609060101010101" pitchFamily="49" charset="-122"/>
                <a:ea typeface="黑体" panose="02010609060101010101" pitchFamily="49" charset="-122"/>
              </a:rPr>
              <a:t>20</a:t>
            </a:r>
            <a:r>
              <a:rPr lang="zh-CN" altLang="en-US" sz="2400" b="1" dirty="0">
                <a:latin typeface="黑体" panose="02010609060101010101" pitchFamily="49" charset="-122"/>
                <a:ea typeface="黑体" panose="02010609060101010101" pitchFamily="49" charset="-122"/>
              </a:rPr>
              <a:t>％乌拉坦（氨基甲酸乙酯）以</a:t>
            </a:r>
            <a:r>
              <a:rPr lang="en-US" altLang="zh-CN" sz="2400" b="1" dirty="0">
                <a:latin typeface="黑体" panose="02010609060101010101" pitchFamily="49" charset="-122"/>
                <a:ea typeface="黑体" panose="02010609060101010101" pitchFamily="49" charset="-122"/>
              </a:rPr>
              <a:t>5 mL/kg</a:t>
            </a:r>
            <a:r>
              <a:rPr lang="zh-CN" altLang="en-US" sz="2400" b="1" dirty="0">
                <a:latin typeface="黑体" panose="02010609060101010101" pitchFamily="49" charset="-122"/>
                <a:ea typeface="黑体" panose="02010609060101010101" pitchFamily="49" charset="-122"/>
              </a:rPr>
              <a:t>（</a:t>
            </a:r>
            <a:r>
              <a:rPr lang="en-US" altLang="zh-CN" sz="2400" b="1" dirty="0">
                <a:latin typeface="黑体" panose="02010609060101010101" pitchFamily="49" charset="-122"/>
                <a:ea typeface="黑体" panose="02010609060101010101" pitchFamily="49" charset="-122"/>
              </a:rPr>
              <a:t>1g/kg</a:t>
            </a:r>
            <a:r>
              <a:rPr lang="zh-CN" altLang="en-US" sz="2400" b="1" dirty="0">
                <a:latin typeface="黑体" panose="02010609060101010101" pitchFamily="49" charset="-122"/>
                <a:ea typeface="黑体" panose="02010609060101010101" pitchFamily="49" charset="-122"/>
              </a:rPr>
              <a:t>）体重的剂量由</a:t>
            </a:r>
            <a:r>
              <a:rPr lang="zh-CN" altLang="en-US" sz="2400" b="1" dirty="0">
                <a:solidFill>
                  <a:srgbClr val="0033CC"/>
                </a:solidFill>
                <a:latin typeface="黑体" panose="02010609060101010101" pitchFamily="49" charset="-122"/>
                <a:ea typeface="黑体" panose="02010609060101010101" pitchFamily="49" charset="-122"/>
              </a:rPr>
              <a:t>耳缘静脉远端</a:t>
            </a:r>
            <a:r>
              <a:rPr lang="zh-CN" altLang="en-US" sz="2400" b="1" dirty="0">
                <a:solidFill>
                  <a:srgbClr val="FF0000"/>
                </a:solidFill>
                <a:latin typeface="黑体" panose="02010609060101010101" pitchFamily="49" charset="-122"/>
                <a:ea typeface="黑体" panose="02010609060101010101" pitchFamily="49" charset="-122"/>
              </a:rPr>
              <a:t>缓慢</a:t>
            </a:r>
            <a:r>
              <a:rPr lang="zh-CN" altLang="en-US" sz="2400" b="1" dirty="0">
                <a:latin typeface="黑体" panose="02010609060101010101" pitchFamily="49" charset="-122"/>
                <a:ea typeface="黑体" panose="02010609060101010101" pitchFamily="49" charset="-122"/>
              </a:rPr>
              <a:t>注入，观察动物</a:t>
            </a:r>
            <a:r>
              <a:rPr lang="zh-CN" altLang="en-US" sz="2400" b="1" dirty="0">
                <a:solidFill>
                  <a:srgbClr val="0033CC"/>
                </a:solidFill>
                <a:latin typeface="黑体" panose="02010609060101010101" pitchFamily="49" charset="-122"/>
                <a:ea typeface="黑体" panose="02010609060101010101" pitchFamily="49" charset="-122"/>
              </a:rPr>
              <a:t>肌张力、呼吸与角膜反射</a:t>
            </a:r>
            <a:r>
              <a:rPr lang="zh-CN" altLang="en-US" sz="2400" b="1" dirty="0">
                <a:latin typeface="黑体" panose="02010609060101010101" pitchFamily="49" charset="-122"/>
                <a:ea typeface="黑体" panose="02010609060101010101" pitchFamily="49" charset="-122"/>
              </a:rPr>
              <a:t>的变化。动物麻醉后背位固定于兔手术台上。</a:t>
            </a:r>
            <a:endParaRPr lang="en-US" altLang="zh-CN" sz="2400" b="1" dirty="0">
              <a:latin typeface="黑体" panose="02010609060101010101" pitchFamily="49" charset="-122"/>
              <a:ea typeface="黑体" panose="02010609060101010101" pitchFamily="49" charset="-122"/>
            </a:endParaRPr>
          </a:p>
        </p:txBody>
      </p:sp>
      <p:sp>
        <p:nvSpPr>
          <p:cNvPr id="3" name="内容占位符 1"/>
          <p:cNvSpPr txBox="1">
            <a:spLocks/>
          </p:cNvSpPr>
          <p:nvPr/>
        </p:nvSpPr>
        <p:spPr>
          <a:xfrm>
            <a:off x="472384" y="3261755"/>
            <a:ext cx="7632848" cy="2600613"/>
          </a:xfrm>
          <a:prstGeom prst="rect">
            <a:avLst/>
          </a:prstGeom>
        </p:spPr>
        <p:txBody>
          <a:bodyPr>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algn="just" fontAlgn="auto">
              <a:lnSpc>
                <a:spcPct val="110000"/>
              </a:lnSpc>
            </a:pPr>
            <a:r>
              <a:rPr lang="zh-CN" altLang="en-US" b="1" dirty="0">
                <a:latin typeface="黑体" panose="02010609060101010101" pitchFamily="49" charset="-122"/>
                <a:ea typeface="黑体" panose="02010609060101010101" pitchFamily="49" charset="-122"/>
              </a:rPr>
              <a:t>颈部手术</a:t>
            </a:r>
            <a:endParaRPr lang="en-US" altLang="zh-CN" b="1" dirty="0">
              <a:latin typeface="黑体" panose="02010609060101010101" pitchFamily="49" charset="-122"/>
              <a:ea typeface="黑体" panose="02010609060101010101" pitchFamily="49" charset="-122"/>
            </a:endParaRPr>
          </a:p>
          <a:p>
            <a:pPr lvl="1" algn="just" fontAlgn="auto">
              <a:lnSpc>
                <a:spcPct val="110000"/>
              </a:lnSpc>
              <a:spcAft>
                <a:spcPts val="0"/>
              </a:spcAft>
            </a:pPr>
            <a:r>
              <a:rPr lang="zh-CN" altLang="en-US" sz="2400" b="1" dirty="0">
                <a:latin typeface="黑体" panose="02010609060101010101" pitchFamily="49" charset="-122"/>
                <a:ea typeface="黑体" panose="02010609060101010101" pitchFamily="49" charset="-122"/>
              </a:rPr>
              <a:t>将动物头部固定，充分暴露颈部手术野。剪除颈部被毛。沿颈部正中线在</a:t>
            </a:r>
            <a:r>
              <a:rPr lang="zh-CN" altLang="en-US" sz="2400" b="1" dirty="0">
                <a:solidFill>
                  <a:srgbClr val="0033CC"/>
                </a:solidFill>
                <a:latin typeface="黑体" panose="02010609060101010101" pitchFamily="49" charset="-122"/>
                <a:ea typeface="黑体" panose="02010609060101010101" pitchFamily="49" charset="-122"/>
              </a:rPr>
              <a:t>喉头（甲状软骨）上一指至锁骨（胸骨角）上一指</a:t>
            </a:r>
            <a:r>
              <a:rPr lang="zh-CN" altLang="en-US" sz="2400" b="1" dirty="0">
                <a:latin typeface="黑体" panose="02010609060101010101" pitchFamily="49" charset="-122"/>
                <a:ea typeface="黑体" panose="02010609060101010101" pitchFamily="49" charset="-122"/>
              </a:rPr>
              <a:t>的地方作一个</a:t>
            </a:r>
            <a:r>
              <a:rPr lang="en-US" altLang="zh-CN" sz="2400" b="1" dirty="0">
                <a:latin typeface="黑体" panose="02010609060101010101" pitchFamily="49" charset="-122"/>
                <a:ea typeface="黑体" panose="02010609060101010101" pitchFamily="49" charset="-122"/>
              </a:rPr>
              <a:t>5</a:t>
            </a:r>
            <a:r>
              <a:rPr lang="zh-CN" altLang="en-US" sz="2400" b="1" dirty="0">
                <a:latin typeface="黑体" panose="02010609060101010101" pitchFamily="49" charset="-122"/>
                <a:ea typeface="黑体" panose="02010609060101010101" pitchFamily="49" charset="-122"/>
              </a:rPr>
              <a:t>～</a:t>
            </a:r>
            <a:r>
              <a:rPr lang="en-US" altLang="zh-CN" sz="2400" b="1" dirty="0">
                <a:latin typeface="黑体" panose="02010609060101010101" pitchFamily="49" charset="-122"/>
                <a:ea typeface="黑体" panose="02010609060101010101" pitchFamily="49" charset="-122"/>
              </a:rPr>
              <a:t>7cm</a:t>
            </a:r>
            <a:r>
              <a:rPr lang="zh-CN" altLang="en-US" sz="2400" b="1" dirty="0">
                <a:latin typeface="黑体" panose="02010609060101010101" pitchFamily="49" charset="-122"/>
                <a:ea typeface="黑体" panose="02010609060101010101" pitchFamily="49" charset="-122"/>
              </a:rPr>
              <a:t>的皮肤切口。</a:t>
            </a:r>
            <a:r>
              <a:rPr lang="zh-CN" altLang="en-US" sz="2400" b="1" dirty="0">
                <a:solidFill>
                  <a:srgbClr val="0033CC"/>
                </a:solidFill>
                <a:latin typeface="黑体" panose="02010609060101010101" pitchFamily="49" charset="-122"/>
                <a:ea typeface="黑体" panose="02010609060101010101" pitchFamily="49" charset="-122"/>
              </a:rPr>
              <a:t>钝性分离</a:t>
            </a:r>
            <a:r>
              <a:rPr lang="zh-CN" altLang="en-US" sz="2400" b="1" dirty="0">
                <a:latin typeface="黑体" panose="02010609060101010101" pitchFamily="49" charset="-122"/>
                <a:ea typeface="黑体" panose="02010609060101010101" pitchFamily="49" charset="-122"/>
              </a:rPr>
              <a:t>皮下组织及肌肉，暴露、分离气管。</a:t>
            </a:r>
            <a:endParaRPr lang="zh-CN" altLang="en-US" dirty="0"/>
          </a:p>
        </p:txBody>
      </p:sp>
      <p:sp>
        <p:nvSpPr>
          <p:cNvPr id="4" name="文本框 3">
            <a:extLst>
              <a:ext uri="{FF2B5EF4-FFF2-40B4-BE49-F238E27FC236}">
                <a16:creationId xmlns:a16="http://schemas.microsoft.com/office/drawing/2014/main" id="{BA2F1A69-8F52-87B4-3322-B057D5C1EDCD}"/>
              </a:ext>
            </a:extLst>
          </p:cNvPr>
          <p:cNvSpPr txBox="1"/>
          <p:nvPr/>
        </p:nvSpPr>
        <p:spPr>
          <a:xfrm>
            <a:off x="323528" y="188640"/>
            <a:ext cx="4572000" cy="584775"/>
          </a:xfrm>
          <a:prstGeom prst="rect">
            <a:avLst/>
          </a:prstGeom>
          <a:noFill/>
        </p:spPr>
        <p:txBody>
          <a:bodyPr wrap="square">
            <a:spAutoFit/>
          </a:bodyPr>
          <a:lstStyle/>
          <a:p>
            <a:r>
              <a:rPr lang="en-US" altLang="zh-CN" sz="3200" b="1" dirty="0">
                <a:solidFill>
                  <a:srgbClr val="171EA9"/>
                </a:solidFill>
                <a:latin typeface="Arial" panose="020B0604020202020204" pitchFamily="34" charset="0"/>
                <a:ea typeface="黑体" panose="02010609060101010101" pitchFamily="49" charset="-122"/>
                <a:cs typeface="Arial" panose="020B0604020202020204" pitchFamily="34" charset="0"/>
              </a:rPr>
              <a:t>IV</a:t>
            </a:r>
            <a:r>
              <a:rPr lang="en-US" altLang="zh-CN" sz="3200" b="1" dirty="0">
                <a:solidFill>
                  <a:srgbClr val="171EA9"/>
                </a:solidFill>
                <a:latin typeface="黑体" panose="02010609060101010101" pitchFamily="49" charset="-122"/>
                <a:ea typeface="黑体" panose="02010609060101010101" pitchFamily="49" charset="-122"/>
              </a:rPr>
              <a:t> </a:t>
            </a:r>
            <a:r>
              <a:rPr lang="zh-CN" altLang="en-US" sz="3200" b="1" dirty="0">
                <a:solidFill>
                  <a:srgbClr val="171EA9"/>
                </a:solidFill>
                <a:latin typeface="黑体" panose="02010609060101010101" pitchFamily="49" charset="-122"/>
                <a:ea typeface="黑体" panose="02010609060101010101" pitchFamily="49" charset="-122"/>
              </a:rPr>
              <a:t>实验过程</a:t>
            </a:r>
            <a:endParaRPr lang="zh-CN" altLang="en-US" sz="3200" dirty="0"/>
          </a:p>
        </p:txBody>
      </p:sp>
    </p:spTree>
    <p:extLst>
      <p:ext uri="{BB962C8B-B14F-4D97-AF65-F5344CB8AC3E}">
        <p14:creationId xmlns:p14="http://schemas.microsoft.com/office/powerpoint/2010/main" val="396325060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聚合">
  <a:themeElements>
    <a:clrScheme name="紫罗兰色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聚合">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聚合">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实验4-6蛙心1</Template>
  <TotalTime>35781</TotalTime>
  <Words>2200</Words>
  <Application>Microsoft Office PowerPoint</Application>
  <PresentationFormat>全屏显示(4:3)</PresentationFormat>
  <Paragraphs>158</Paragraphs>
  <Slides>30</Slides>
  <Notes>13</Notes>
  <HiddenSlides>0</HiddenSlides>
  <MMClips>0</MMClips>
  <ScaleCrop>false</ScaleCrop>
  <HeadingPairs>
    <vt:vector size="8" baseType="variant">
      <vt:variant>
        <vt:lpstr>已用的字体</vt:lpstr>
      </vt:variant>
      <vt:variant>
        <vt:i4>8</vt:i4>
      </vt:variant>
      <vt:variant>
        <vt:lpstr>主题</vt:lpstr>
      </vt:variant>
      <vt:variant>
        <vt:i4>1</vt:i4>
      </vt:variant>
      <vt:variant>
        <vt:lpstr>嵌入 OLE 服务器</vt:lpstr>
      </vt:variant>
      <vt:variant>
        <vt:i4>1</vt:i4>
      </vt:variant>
      <vt:variant>
        <vt:lpstr>幻灯片标题</vt:lpstr>
      </vt:variant>
      <vt:variant>
        <vt:i4>30</vt:i4>
      </vt:variant>
    </vt:vector>
  </HeadingPairs>
  <TitlesOfParts>
    <vt:vector size="40" baseType="lpstr">
      <vt:lpstr>黑体</vt:lpstr>
      <vt:lpstr>Arial</vt:lpstr>
      <vt:lpstr>Calibri</vt:lpstr>
      <vt:lpstr>Lucida Sans Unicode</vt:lpstr>
      <vt:lpstr>Verdana</vt:lpstr>
      <vt:lpstr>Wingdings</vt:lpstr>
      <vt:lpstr>Wingdings 2</vt:lpstr>
      <vt:lpstr>Wingdings 3</vt:lpstr>
      <vt:lpstr>聚合</vt:lpstr>
      <vt:lpstr>Image</vt:lpstr>
      <vt:lpstr>实验7  家兔呼吸运动的调节  实验8  家兔在体消化管活动观察与记录</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实验7  家兔呼吸运动的调节  </vt:lpstr>
      <vt:lpstr>PowerPoint 演示文稿</vt:lpstr>
      <vt:lpstr>PowerPoint 演示文稿</vt:lpstr>
      <vt:lpstr>PowerPoint 演示文稿</vt:lpstr>
      <vt:lpstr>PowerPoint 演示文稿</vt:lpstr>
      <vt:lpstr>PowerPoint 演示文稿</vt:lpstr>
      <vt:lpstr>PowerPoint 演示文稿</vt:lpstr>
      <vt:lpstr>实验8  家兔在体消化管活动观察与记录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动脉插管注意事项</vt:lpstr>
      <vt:lpstr>PowerPoint 演示文稿</vt:lpstr>
      <vt:lpstr>PowerPoint 演示文稿</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实验10  家兔呼吸运动的调节</dc:title>
  <dc:creator>wx</dc:creator>
  <cp:lastModifiedBy>Yishi Lyu</cp:lastModifiedBy>
  <cp:revision>440</cp:revision>
  <dcterms:created xsi:type="dcterms:W3CDTF">2015-10-20T06:00:15Z</dcterms:created>
  <dcterms:modified xsi:type="dcterms:W3CDTF">2025-11-23T08:25:54Z</dcterms:modified>
</cp:coreProperties>
</file>