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32"/>
  </p:notesMasterIdLst>
  <p:sldIdLst>
    <p:sldId id="258" r:id="rId2"/>
    <p:sldId id="259" r:id="rId3"/>
    <p:sldId id="381" r:id="rId4"/>
    <p:sldId id="383" r:id="rId5"/>
    <p:sldId id="295" r:id="rId6"/>
    <p:sldId id="261" r:id="rId7"/>
    <p:sldId id="388" r:id="rId8"/>
    <p:sldId id="389" r:id="rId9"/>
    <p:sldId id="391" r:id="rId10"/>
    <p:sldId id="392" r:id="rId11"/>
    <p:sldId id="393" r:id="rId12"/>
    <p:sldId id="394" r:id="rId13"/>
    <p:sldId id="267" r:id="rId14"/>
    <p:sldId id="269" r:id="rId15"/>
    <p:sldId id="270" r:id="rId16"/>
    <p:sldId id="373" r:id="rId17"/>
    <p:sldId id="384" r:id="rId18"/>
    <p:sldId id="271" r:id="rId19"/>
    <p:sldId id="380" r:id="rId20"/>
    <p:sldId id="294" r:id="rId21"/>
    <p:sldId id="285" r:id="rId22"/>
    <p:sldId id="286" r:id="rId23"/>
    <p:sldId id="382" r:id="rId24"/>
    <p:sldId id="399" r:id="rId25"/>
    <p:sldId id="287" r:id="rId26"/>
    <p:sldId id="378" r:id="rId27"/>
    <p:sldId id="397" r:id="rId28"/>
    <p:sldId id="398" r:id="rId29"/>
    <p:sldId id="272" r:id="rId30"/>
    <p:sldId id="274" r:id="rId31"/>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990099"/>
    <a:srgbClr val="CCCCFF"/>
    <a:srgbClr val="CAAAF4"/>
    <a:srgbClr val="FFFFFF"/>
    <a:srgbClr val="CC3300"/>
    <a:srgbClr val="0000FF"/>
    <a:srgbClr val="336600"/>
    <a:srgbClr val="58267E"/>
    <a:srgbClr val="B081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39" autoAdjust="0"/>
    <p:restoredTop sz="88402" autoAdjust="0"/>
  </p:normalViewPr>
  <p:slideViewPr>
    <p:cSldViewPr snapToGrid="0">
      <p:cViewPr varScale="1">
        <p:scale>
          <a:sx n="97" d="100"/>
          <a:sy n="97" d="100"/>
        </p:scale>
        <p:origin x="748" y="72"/>
      </p:cViewPr>
      <p:guideLst>
        <p:guide orient="horz" pos="2160"/>
        <p:guide pos="2880"/>
      </p:guideLst>
    </p:cSldViewPr>
  </p:slideViewPr>
  <p:outlineViewPr>
    <p:cViewPr>
      <p:scale>
        <a:sx n="33" d="100"/>
        <a:sy n="33" d="100"/>
      </p:scale>
      <p:origin x="0" y="1489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376A60-7929-4439-AAF1-7C84C28BB383}" type="datetimeFigureOut">
              <a:rPr lang="zh-CN" altLang="en-US" smtClean="0"/>
              <a:t>2025/11/23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27CA3-9523-434C-BCE7-1B273BA4D863}" type="slidenum">
              <a:rPr lang="zh-CN" altLang="en-US" smtClean="0"/>
              <a:t>‹#›</a:t>
            </a:fld>
            <a:endParaRPr lang="zh-CN" altLang="en-US"/>
          </a:p>
        </p:txBody>
      </p:sp>
    </p:spTree>
    <p:extLst>
      <p:ext uri="{BB962C8B-B14F-4D97-AF65-F5344CB8AC3E}">
        <p14:creationId xmlns:p14="http://schemas.microsoft.com/office/powerpoint/2010/main" val="332780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327CA3-9523-434C-BCE7-1B273BA4D863}" type="slidenum">
              <a:rPr lang="zh-CN" altLang="en-US" smtClean="0"/>
              <a:t>5</a:t>
            </a:fld>
            <a:endParaRPr lang="zh-CN" altLang="en-US"/>
          </a:p>
        </p:txBody>
      </p:sp>
    </p:spTree>
    <p:extLst>
      <p:ext uri="{BB962C8B-B14F-4D97-AF65-F5344CB8AC3E}">
        <p14:creationId xmlns:p14="http://schemas.microsoft.com/office/powerpoint/2010/main" val="3528010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327CA3-9523-434C-BCE7-1B273BA4D863}" type="slidenum">
              <a:rPr lang="zh-CN" altLang="en-US" smtClean="0"/>
              <a:t>25</a:t>
            </a:fld>
            <a:endParaRPr lang="zh-CN" altLang="en-US"/>
          </a:p>
        </p:txBody>
      </p:sp>
    </p:spTree>
    <p:extLst>
      <p:ext uri="{BB962C8B-B14F-4D97-AF65-F5344CB8AC3E}">
        <p14:creationId xmlns:p14="http://schemas.microsoft.com/office/powerpoint/2010/main" val="1856499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3FEEC9-8A9A-47E6-A76D-1DF16D5E6141}" type="slidenum">
              <a:rPr lang="zh-CN" altLang="en-US" smtClean="0"/>
              <a:pPr/>
              <a:t>27</a:t>
            </a:fld>
            <a:endParaRPr lang="zh-CN" altLang="en-US"/>
          </a:p>
        </p:txBody>
      </p:sp>
    </p:spTree>
    <p:extLst>
      <p:ext uri="{BB962C8B-B14F-4D97-AF65-F5344CB8AC3E}">
        <p14:creationId xmlns:p14="http://schemas.microsoft.com/office/powerpoint/2010/main" val="723629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3FEEC9-8A9A-47E6-A76D-1DF16D5E6141}" type="slidenum">
              <a:rPr lang="zh-CN" altLang="en-US" smtClean="0"/>
              <a:pPr/>
              <a:t>28</a:t>
            </a:fld>
            <a:endParaRPr lang="zh-CN" altLang="en-US"/>
          </a:p>
        </p:txBody>
      </p:sp>
    </p:spTree>
    <p:extLst>
      <p:ext uri="{BB962C8B-B14F-4D97-AF65-F5344CB8AC3E}">
        <p14:creationId xmlns:p14="http://schemas.microsoft.com/office/powerpoint/2010/main" val="233152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327CA3-9523-434C-BCE7-1B273BA4D863}" type="slidenum">
              <a:rPr lang="zh-CN" altLang="en-US" smtClean="0"/>
              <a:t>30</a:t>
            </a:fld>
            <a:endParaRPr lang="zh-CN" altLang="en-US"/>
          </a:p>
        </p:txBody>
      </p:sp>
    </p:spTree>
    <p:extLst>
      <p:ext uri="{BB962C8B-B14F-4D97-AF65-F5344CB8AC3E}">
        <p14:creationId xmlns:p14="http://schemas.microsoft.com/office/powerpoint/2010/main" val="3556505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3FEEC9-8A9A-47E6-A76D-1DF16D5E6141}" type="slidenum">
              <a:rPr lang="zh-CN" altLang="en-US" smtClean="0"/>
              <a:pPr/>
              <a:t>8</a:t>
            </a:fld>
            <a:endParaRPr lang="zh-CN" altLang="en-US"/>
          </a:p>
        </p:txBody>
      </p:sp>
    </p:spTree>
    <p:extLst>
      <p:ext uri="{BB962C8B-B14F-4D97-AF65-F5344CB8AC3E}">
        <p14:creationId xmlns:p14="http://schemas.microsoft.com/office/powerpoint/2010/main" val="686280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3FEEC9-8A9A-47E6-A76D-1DF16D5E6141}" type="slidenum">
              <a:rPr lang="zh-CN" altLang="en-US" smtClean="0"/>
              <a:pPr/>
              <a:t>11</a:t>
            </a:fld>
            <a:endParaRPr lang="zh-CN" altLang="en-US"/>
          </a:p>
        </p:txBody>
      </p:sp>
    </p:spTree>
    <p:extLst>
      <p:ext uri="{BB962C8B-B14F-4D97-AF65-F5344CB8AC3E}">
        <p14:creationId xmlns:p14="http://schemas.microsoft.com/office/powerpoint/2010/main" val="118095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宋体" charset="-122"/>
              </a:defRPr>
            </a:lvl1pPr>
            <a:lvl2pPr marL="742950" indent="-285750" eaLnBrk="0" hangingPunct="0">
              <a:spcBef>
                <a:spcPct val="30000"/>
              </a:spcBef>
              <a:defRPr sz="1200">
                <a:solidFill>
                  <a:schemeClr val="tx1"/>
                </a:solidFill>
                <a:latin typeface="Calibri" pitchFamily="34" charset="0"/>
                <a:ea typeface="宋体" charset="-122"/>
              </a:defRPr>
            </a:lvl2pPr>
            <a:lvl3pPr marL="1143000" indent="-228600" eaLnBrk="0" hangingPunct="0">
              <a:spcBef>
                <a:spcPct val="30000"/>
              </a:spcBef>
              <a:defRPr sz="1200">
                <a:solidFill>
                  <a:schemeClr val="tx1"/>
                </a:solidFill>
                <a:latin typeface="Calibri" pitchFamily="34" charset="0"/>
                <a:ea typeface="宋体" charset="-122"/>
              </a:defRPr>
            </a:lvl3pPr>
            <a:lvl4pPr marL="1600200" indent="-228600" eaLnBrk="0" hangingPunct="0">
              <a:spcBef>
                <a:spcPct val="30000"/>
              </a:spcBef>
              <a:defRPr sz="1200">
                <a:solidFill>
                  <a:schemeClr val="tx1"/>
                </a:solidFill>
                <a:latin typeface="Calibri" pitchFamily="34" charset="0"/>
                <a:ea typeface="宋体" charset="-122"/>
              </a:defRPr>
            </a:lvl4pPr>
            <a:lvl5pPr marL="2057400" indent="-228600" eaLnBrk="0" hangingPunct="0">
              <a:spcBef>
                <a:spcPct val="30000"/>
              </a:spcBef>
              <a:defRPr sz="1200">
                <a:solidFill>
                  <a:schemeClr val="tx1"/>
                </a:solidFill>
                <a:latin typeface="Calibri" pitchFamily="34" charset="0"/>
                <a:ea typeface="宋体" charset="-122"/>
              </a:defRPr>
            </a:lvl5pPr>
            <a:lvl6pPr marL="2514600" indent="-228600" eaLnBrk="0" fontAlgn="base" hangingPunct="0">
              <a:spcBef>
                <a:spcPct val="30000"/>
              </a:spcBef>
              <a:spcAft>
                <a:spcPct val="0"/>
              </a:spcAft>
              <a:defRPr sz="1200">
                <a:solidFill>
                  <a:schemeClr val="tx1"/>
                </a:solidFill>
                <a:latin typeface="Calibri" pitchFamily="34" charset="0"/>
                <a:ea typeface="宋体" charset="-122"/>
              </a:defRPr>
            </a:lvl6pPr>
            <a:lvl7pPr marL="2971800" indent="-228600" eaLnBrk="0" fontAlgn="base" hangingPunct="0">
              <a:spcBef>
                <a:spcPct val="30000"/>
              </a:spcBef>
              <a:spcAft>
                <a:spcPct val="0"/>
              </a:spcAft>
              <a:defRPr sz="1200">
                <a:solidFill>
                  <a:schemeClr val="tx1"/>
                </a:solidFill>
                <a:latin typeface="Calibri" pitchFamily="34" charset="0"/>
                <a:ea typeface="宋体" charset="-122"/>
              </a:defRPr>
            </a:lvl7pPr>
            <a:lvl8pPr marL="3429000" indent="-228600" eaLnBrk="0" fontAlgn="base" hangingPunct="0">
              <a:spcBef>
                <a:spcPct val="30000"/>
              </a:spcBef>
              <a:spcAft>
                <a:spcPct val="0"/>
              </a:spcAft>
              <a:defRPr sz="1200">
                <a:solidFill>
                  <a:schemeClr val="tx1"/>
                </a:solidFill>
                <a:latin typeface="Calibri" pitchFamily="34" charset="0"/>
                <a:ea typeface="宋体" charset="-122"/>
              </a:defRPr>
            </a:lvl8pPr>
            <a:lvl9pPr marL="3886200" indent="-228600" eaLnBrk="0" fontAlgn="base" hangingPunct="0">
              <a:spcBef>
                <a:spcPct val="30000"/>
              </a:spcBef>
              <a:spcAft>
                <a:spcPct val="0"/>
              </a:spcAft>
              <a:defRPr sz="1200">
                <a:solidFill>
                  <a:schemeClr val="tx1"/>
                </a:solidFill>
                <a:latin typeface="Calibri" pitchFamily="34" charset="0"/>
                <a:ea typeface="宋体" charset="-122"/>
              </a:defRPr>
            </a:lvl9pPr>
          </a:lstStyle>
          <a:p>
            <a:pPr eaLnBrk="1" hangingPunct="1">
              <a:spcBef>
                <a:spcPct val="0"/>
              </a:spcBef>
            </a:pPr>
            <a:fld id="{099BD505-FE7B-4C5B-A737-6CC51DF045F3}" type="slidenum">
              <a:rPr lang="zh-CN" altLang="en-US" smtClean="0">
                <a:latin typeface="Arial" charset="0"/>
              </a:rPr>
              <a:pPr eaLnBrk="1" hangingPunct="1">
                <a:spcBef>
                  <a:spcPct val="0"/>
                </a:spcBef>
              </a:pPr>
              <a:t>15</a:t>
            </a:fld>
            <a:endParaRPr lang="zh-CN" altLang="en-US">
              <a:latin typeface="Arial" charset="0"/>
            </a:endParaRPr>
          </a:p>
        </p:txBody>
      </p:sp>
    </p:spTree>
    <p:extLst>
      <p:ext uri="{BB962C8B-B14F-4D97-AF65-F5344CB8AC3E}">
        <p14:creationId xmlns:p14="http://schemas.microsoft.com/office/powerpoint/2010/main" val="60350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5327CA3-9523-434C-BCE7-1B273BA4D863}" type="slidenum">
              <a:rPr lang="zh-CN" altLang="en-US" smtClean="0"/>
              <a:t>16</a:t>
            </a:fld>
            <a:endParaRPr lang="zh-CN" altLang="en-US"/>
          </a:p>
        </p:txBody>
      </p:sp>
    </p:spTree>
    <p:extLst>
      <p:ext uri="{BB962C8B-B14F-4D97-AF65-F5344CB8AC3E}">
        <p14:creationId xmlns:p14="http://schemas.microsoft.com/office/powerpoint/2010/main" val="2890080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327CA3-9523-434C-BCE7-1B273BA4D863}" type="slidenum">
              <a:rPr lang="zh-CN" altLang="en-US" smtClean="0"/>
              <a:t>20</a:t>
            </a:fld>
            <a:endParaRPr lang="zh-CN" altLang="en-US"/>
          </a:p>
        </p:txBody>
      </p:sp>
    </p:spTree>
    <p:extLst>
      <p:ext uri="{BB962C8B-B14F-4D97-AF65-F5344CB8AC3E}">
        <p14:creationId xmlns:p14="http://schemas.microsoft.com/office/powerpoint/2010/main" val="327530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宋体" charset="-122"/>
              </a:defRPr>
            </a:lvl1pPr>
            <a:lvl2pPr marL="742950" indent="-285750" eaLnBrk="0" hangingPunct="0">
              <a:spcBef>
                <a:spcPct val="30000"/>
              </a:spcBef>
              <a:defRPr sz="1200">
                <a:solidFill>
                  <a:schemeClr val="tx1"/>
                </a:solidFill>
                <a:latin typeface="Calibri" pitchFamily="34" charset="0"/>
                <a:ea typeface="宋体" charset="-122"/>
              </a:defRPr>
            </a:lvl2pPr>
            <a:lvl3pPr marL="1143000" indent="-228600" eaLnBrk="0" hangingPunct="0">
              <a:spcBef>
                <a:spcPct val="30000"/>
              </a:spcBef>
              <a:defRPr sz="1200">
                <a:solidFill>
                  <a:schemeClr val="tx1"/>
                </a:solidFill>
                <a:latin typeface="Calibri" pitchFamily="34" charset="0"/>
                <a:ea typeface="宋体" charset="-122"/>
              </a:defRPr>
            </a:lvl3pPr>
            <a:lvl4pPr marL="1600200" indent="-228600" eaLnBrk="0" hangingPunct="0">
              <a:spcBef>
                <a:spcPct val="30000"/>
              </a:spcBef>
              <a:defRPr sz="1200">
                <a:solidFill>
                  <a:schemeClr val="tx1"/>
                </a:solidFill>
                <a:latin typeface="Calibri" pitchFamily="34" charset="0"/>
                <a:ea typeface="宋体" charset="-122"/>
              </a:defRPr>
            </a:lvl4pPr>
            <a:lvl5pPr marL="2057400" indent="-228600" eaLnBrk="0" hangingPunct="0">
              <a:spcBef>
                <a:spcPct val="30000"/>
              </a:spcBef>
              <a:defRPr sz="1200">
                <a:solidFill>
                  <a:schemeClr val="tx1"/>
                </a:solidFill>
                <a:latin typeface="Calibri" pitchFamily="34" charset="0"/>
                <a:ea typeface="宋体" charset="-122"/>
              </a:defRPr>
            </a:lvl5pPr>
            <a:lvl6pPr marL="2514600" indent="-228600" eaLnBrk="0" fontAlgn="base" hangingPunct="0">
              <a:spcBef>
                <a:spcPct val="30000"/>
              </a:spcBef>
              <a:spcAft>
                <a:spcPct val="0"/>
              </a:spcAft>
              <a:defRPr sz="1200">
                <a:solidFill>
                  <a:schemeClr val="tx1"/>
                </a:solidFill>
                <a:latin typeface="Calibri" pitchFamily="34" charset="0"/>
                <a:ea typeface="宋体" charset="-122"/>
              </a:defRPr>
            </a:lvl6pPr>
            <a:lvl7pPr marL="2971800" indent="-228600" eaLnBrk="0" fontAlgn="base" hangingPunct="0">
              <a:spcBef>
                <a:spcPct val="30000"/>
              </a:spcBef>
              <a:spcAft>
                <a:spcPct val="0"/>
              </a:spcAft>
              <a:defRPr sz="1200">
                <a:solidFill>
                  <a:schemeClr val="tx1"/>
                </a:solidFill>
                <a:latin typeface="Calibri" pitchFamily="34" charset="0"/>
                <a:ea typeface="宋体" charset="-122"/>
              </a:defRPr>
            </a:lvl7pPr>
            <a:lvl8pPr marL="3429000" indent="-228600" eaLnBrk="0" fontAlgn="base" hangingPunct="0">
              <a:spcBef>
                <a:spcPct val="30000"/>
              </a:spcBef>
              <a:spcAft>
                <a:spcPct val="0"/>
              </a:spcAft>
              <a:defRPr sz="1200">
                <a:solidFill>
                  <a:schemeClr val="tx1"/>
                </a:solidFill>
                <a:latin typeface="Calibri" pitchFamily="34" charset="0"/>
                <a:ea typeface="宋体" charset="-122"/>
              </a:defRPr>
            </a:lvl8pPr>
            <a:lvl9pPr marL="3886200" indent="-228600" eaLnBrk="0" fontAlgn="base" hangingPunct="0">
              <a:spcBef>
                <a:spcPct val="30000"/>
              </a:spcBef>
              <a:spcAft>
                <a:spcPct val="0"/>
              </a:spcAft>
              <a:defRPr sz="1200">
                <a:solidFill>
                  <a:schemeClr val="tx1"/>
                </a:solidFill>
                <a:latin typeface="Calibri" pitchFamily="34" charset="0"/>
                <a:ea typeface="宋体" charset="-122"/>
              </a:defRPr>
            </a:lvl9pPr>
          </a:lstStyle>
          <a:p>
            <a:pPr eaLnBrk="1" hangingPunct="1">
              <a:spcBef>
                <a:spcPct val="0"/>
              </a:spcBef>
            </a:pPr>
            <a:fld id="{8B26E244-C684-4E6B-9543-4E9B747AB38C}" type="slidenum">
              <a:rPr lang="zh-CN" altLang="en-US" smtClean="0">
                <a:latin typeface="Arial" charset="0"/>
              </a:rPr>
              <a:pPr eaLnBrk="1" hangingPunct="1">
                <a:spcBef>
                  <a:spcPct val="0"/>
                </a:spcBef>
              </a:pPr>
              <a:t>21</a:t>
            </a:fld>
            <a:endParaRPr lang="zh-CN" altLang="en-US">
              <a:latin typeface="Arial" charset="0"/>
            </a:endParaRPr>
          </a:p>
        </p:txBody>
      </p:sp>
    </p:spTree>
    <p:extLst>
      <p:ext uri="{BB962C8B-B14F-4D97-AF65-F5344CB8AC3E}">
        <p14:creationId xmlns:p14="http://schemas.microsoft.com/office/powerpoint/2010/main" val="1094071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6F41629-22EE-4CAE-B859-C05DD3E9B0E7}" type="slidenum">
              <a:rPr lang="zh-CN" altLang="en-US" smtClean="0"/>
              <a:t>22</a:t>
            </a:fld>
            <a:endParaRPr lang="zh-CN" altLang="en-US"/>
          </a:p>
        </p:txBody>
      </p:sp>
    </p:spTree>
    <p:extLst>
      <p:ext uri="{BB962C8B-B14F-4D97-AF65-F5344CB8AC3E}">
        <p14:creationId xmlns:p14="http://schemas.microsoft.com/office/powerpoint/2010/main" val="210715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6F41629-22EE-4CAE-B859-C05DD3E9B0E7}" type="slidenum">
              <a:rPr lang="zh-CN" altLang="en-US" smtClean="0"/>
              <a:t>23</a:t>
            </a:fld>
            <a:endParaRPr lang="zh-CN" altLang="en-US"/>
          </a:p>
        </p:txBody>
      </p:sp>
    </p:spTree>
    <p:extLst>
      <p:ext uri="{BB962C8B-B14F-4D97-AF65-F5344CB8AC3E}">
        <p14:creationId xmlns:p14="http://schemas.microsoft.com/office/powerpoint/2010/main" val="1482330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标题 8"/>
          <p:cNvSpPr>
            <a:spLocks noGrp="1"/>
          </p:cNvSpPr>
          <p:nvPr>
            <p:ph type="ctrTitle"/>
          </p:nvPr>
        </p:nvSpPr>
        <p:spPr>
          <a:xfrm>
            <a:off x="685800" y="1752603"/>
            <a:ext cx="7772400" cy="1829761"/>
          </a:xfrm>
        </p:spPr>
        <p:txBody>
          <a:bodyPr vert="horz" anchor="b">
            <a:normAutofit/>
            <a:scene3d>
              <a:camera prst="orthographicFront"/>
              <a:lightRig rig="soft" dir="t"/>
            </a:scene3d>
            <a:sp3d prstMaterial="softEdge">
              <a:bevelT w="25400" h="25400"/>
            </a:sp3d>
          </a:bodyPr>
          <a:lstStyle>
            <a:lvl1pPr algn="r">
              <a:defRPr sz="3600" b="1">
                <a:solidFill>
                  <a:schemeClr val="tx2"/>
                </a:solidFill>
                <a:effectLst>
                  <a:outerShdw blurRad="31750" dist="25400" dir="5400000" algn="tl" rotWithShape="0">
                    <a:srgbClr val="000000">
                      <a:alpha val="25000"/>
                    </a:srgbClr>
                  </a:outerShdw>
                </a:effectLst>
              </a:defRPr>
            </a:lvl1pPr>
            <a:extLst/>
          </a:lstStyle>
          <a:p>
            <a:r>
              <a:rPr kumimoji="0" lang="zh-CN" altLang="en-US"/>
              <a:t>单击此处编辑母版标题样式</a:t>
            </a:r>
            <a:endParaRPr kumimoji="0" lang="en-US"/>
          </a:p>
        </p:txBody>
      </p:sp>
      <p:sp>
        <p:nvSpPr>
          <p:cNvPr id="17" name="副标题 16"/>
          <p:cNvSpPr>
            <a:spLocks noGrp="1"/>
          </p:cNvSpPr>
          <p:nvPr>
            <p:ph type="subTitle" idx="1"/>
          </p:nvPr>
        </p:nvSpPr>
        <p:spPr>
          <a:xfrm>
            <a:off x="685800" y="3611607"/>
            <a:ext cx="7772400" cy="1199704"/>
          </a:xfrm>
        </p:spPr>
        <p:txBody>
          <a:bodyPr lIns="45720" rIns="45720"/>
          <a:lstStyle>
            <a:lvl1pPr marL="0" marR="48006" indent="0" algn="r">
              <a:buNone/>
              <a:defRPr>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zh-CN" altLang="en-US"/>
              <a:t>单击以编辑母版副标题样式</a:t>
            </a:r>
            <a:endParaRPr kumimoji="0" lang="en-US"/>
          </a:p>
        </p:txBody>
      </p:sp>
      <p:grpSp>
        <p:nvGrpSpPr>
          <p:cNvPr id="2" name="组合 1"/>
          <p:cNvGrpSpPr/>
          <p:nvPr/>
        </p:nvGrpSpPr>
        <p:grpSpPr>
          <a:xfrm>
            <a:off x="-3764" y="4953000"/>
            <a:ext cx="9147765"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350"/>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350"/>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350"/>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占位符 29"/>
          <p:cNvSpPr>
            <a:spLocks noGrp="1"/>
          </p:cNvSpPr>
          <p:nvPr>
            <p:ph type="dt" sz="half" idx="10"/>
          </p:nvPr>
        </p:nvSpPr>
        <p:spPr/>
        <p:txBody>
          <a:bodyPr/>
          <a:lstStyle>
            <a:lvl1pPr>
              <a:defRPr>
                <a:solidFill>
                  <a:srgbClr val="FFFFFF"/>
                </a:solidFill>
              </a:defRPr>
            </a:lvl1pPr>
            <a:extLst/>
          </a:lstStyle>
          <a:p>
            <a:fld id="{0F33928B-D0EE-4DB9-9AD8-A653B85E201D}" type="datetimeFigureOut">
              <a:rPr lang="zh-CN" altLang="en-US" smtClean="0"/>
              <a:t>2025/11/23</a:t>
            </a:fld>
            <a:endParaRPr lang="zh-CN" altLang="en-US"/>
          </a:p>
        </p:txBody>
      </p:sp>
      <p:sp>
        <p:nvSpPr>
          <p:cNvPr id="19" name="页脚占位符 18"/>
          <p:cNvSpPr>
            <a:spLocks noGrp="1"/>
          </p:cNvSpPr>
          <p:nvPr>
            <p:ph type="ftr" sz="quarter" idx="11"/>
          </p:nvPr>
        </p:nvSpPr>
        <p:spPr/>
        <p:txBody>
          <a:bodyPr/>
          <a:lstStyle>
            <a:lvl1pPr>
              <a:defRPr>
                <a:solidFill>
                  <a:schemeClr val="accent1">
                    <a:tint val="20000"/>
                  </a:schemeClr>
                </a:solidFill>
              </a:defRPr>
            </a:lvl1pPr>
            <a:extLst/>
          </a:lstStyle>
          <a:p>
            <a:endParaRPr lang="zh-CN" altLang="en-US"/>
          </a:p>
        </p:txBody>
      </p:sp>
      <p:sp>
        <p:nvSpPr>
          <p:cNvPr id="27" name="灯片编号占位符 26"/>
          <p:cNvSpPr>
            <a:spLocks noGrp="1"/>
          </p:cNvSpPr>
          <p:nvPr>
            <p:ph type="sldNum" sz="quarter" idx="12"/>
          </p:nvPr>
        </p:nvSpPr>
        <p:spPr/>
        <p:txBody>
          <a:bodyPr/>
          <a:lstStyle>
            <a:lvl1pPr>
              <a:defRPr>
                <a:solidFill>
                  <a:srgbClr val="FFFFFF"/>
                </a:solidFill>
              </a:defRPr>
            </a:lvl1pPr>
            <a:extLst/>
          </a:lstStyle>
          <a:p>
            <a:fld id="{54CF2712-CBF9-4BF8-93FF-A56AD2D95F20}" type="slidenum">
              <a:rPr lang="zh-CN" altLang="en-US" smtClean="0"/>
              <a:t>‹#›</a:t>
            </a:fld>
            <a:endParaRPr lang="zh-CN" altLang="en-US"/>
          </a:p>
        </p:txBody>
      </p:sp>
    </p:spTree>
    <p:extLst>
      <p:ext uri="{BB962C8B-B14F-4D97-AF65-F5344CB8AC3E}">
        <p14:creationId xmlns:p14="http://schemas.microsoft.com/office/powerpoint/2010/main" val="2897801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1481331"/>
            <a:ext cx="8229600" cy="4386071"/>
          </a:xfrm>
        </p:spPr>
        <p:txBody>
          <a:bodyPr vert="eaVer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0F33928B-D0EE-4DB9-9AD8-A653B85E201D}"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CF2712-CBF9-4BF8-93FF-A56AD2D95F20}" type="slidenum">
              <a:rPr lang="zh-CN" altLang="en-US" smtClean="0"/>
              <a:t>‹#›</a:t>
            </a:fld>
            <a:endParaRPr lang="zh-CN" altLang="en-US"/>
          </a:p>
        </p:txBody>
      </p:sp>
    </p:spTree>
    <p:extLst>
      <p:ext uri="{BB962C8B-B14F-4D97-AF65-F5344CB8AC3E}">
        <p14:creationId xmlns:p14="http://schemas.microsoft.com/office/powerpoint/2010/main" val="250113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2"/>
            <a:ext cx="1777470" cy="5592761"/>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41"/>
            <a:ext cx="6324600" cy="5592760"/>
          </a:xfrm>
        </p:spPr>
        <p:txBody>
          <a:bodyPr vert="eaVer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0F33928B-D0EE-4DB9-9AD8-A653B85E201D}"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CF2712-CBF9-4BF8-93FF-A56AD2D95F20}" type="slidenum">
              <a:rPr lang="zh-CN" altLang="en-US" smtClean="0"/>
              <a:t>‹#›</a:t>
            </a:fld>
            <a:endParaRPr lang="zh-CN" altLang="en-US"/>
          </a:p>
        </p:txBody>
      </p:sp>
    </p:spTree>
    <p:extLst>
      <p:ext uri="{BB962C8B-B14F-4D97-AF65-F5344CB8AC3E}">
        <p14:creationId xmlns:p14="http://schemas.microsoft.com/office/powerpoint/2010/main" val="288814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F33928B-D0EE-4DB9-9AD8-A653B85E201D}" type="datetimeFigureOut">
              <a:rPr lang="zh-CN" altLang="en-US" smtClean="0"/>
              <a:t>2025/11/23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4CF2712-CBF9-4BF8-93FF-A56AD2D95F20}" type="slidenum">
              <a:rPr lang="zh-CN" altLang="en-US" smtClean="0"/>
              <a:t>‹#›</a:t>
            </a:fld>
            <a:endParaRPr lang="zh-CN" altLang="en-US"/>
          </a:p>
        </p:txBody>
      </p:sp>
    </p:spTree>
    <p:extLst>
      <p:ext uri="{BB962C8B-B14F-4D97-AF65-F5344CB8AC3E}">
        <p14:creationId xmlns:p14="http://schemas.microsoft.com/office/powerpoint/2010/main" val="2144069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两栏内容">
    <p:spTree>
      <p:nvGrpSpPr>
        <p:cNvPr id="1" name=""/>
        <p:cNvGrpSpPr/>
        <p:nvPr/>
      </p:nvGrpSpPr>
      <p:grpSpPr>
        <a:xfrm>
          <a:off x="0" y="0"/>
          <a:ext cx="0" cy="0"/>
          <a:chOff x="0" y="0"/>
          <a:chExt cx="0" cy="0"/>
        </a:xfrm>
      </p:grpSpPr>
      <p:sp>
        <p:nvSpPr>
          <p:cNvPr id="14" name="Title 1"/>
          <p:cNvSpPr>
            <a:spLocks noGrp="1"/>
          </p:cNvSpPr>
          <p:nvPr>
            <p:ph type="title"/>
          </p:nvPr>
        </p:nvSpPr>
        <p:spPr>
          <a:xfrm>
            <a:off x="685332" y="618518"/>
            <a:ext cx="7773338" cy="1596177"/>
          </a:xfrm>
        </p:spPr>
        <p:txBody>
          <a:bodyPr/>
          <a:lstStyle/>
          <a:p>
            <a:r>
              <a:rPr lang="zh-CN" altLang="en-US"/>
              <a:t>单击此处编辑母版标题样式</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F33928B-D0EE-4DB9-9AD8-A653B85E201D}" type="datetimeFigureOut">
              <a:rPr lang="zh-CN" altLang="en-US" smtClean="0"/>
              <a:t>2025/11/23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4CF2712-CBF9-4BF8-93FF-A56AD2D95F20}" type="slidenum">
              <a:rPr lang="zh-CN" altLang="en-US" smtClean="0"/>
              <a:t>‹#›</a:t>
            </a:fld>
            <a:endParaRPr lang="zh-CN" altLang="en-US"/>
          </a:p>
        </p:txBody>
      </p:sp>
    </p:spTree>
    <p:extLst>
      <p:ext uri="{BB962C8B-B14F-4D97-AF65-F5344CB8AC3E}">
        <p14:creationId xmlns:p14="http://schemas.microsoft.com/office/powerpoint/2010/main" val="713179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1891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48200" y="3941763"/>
            <a:ext cx="4038600" cy="218916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p:txBody>
          <a:bodyPr/>
          <a:lstStyle>
            <a:lvl1pPr>
              <a:defRPr/>
            </a:lvl1pPr>
          </a:lstStyle>
          <a:p>
            <a:pPr>
              <a:defRPr/>
            </a:pPr>
            <a:endParaRPr lang="en-US" altLang="zh-CN"/>
          </a:p>
        </p:txBody>
      </p:sp>
      <p:sp>
        <p:nvSpPr>
          <p:cNvPr id="7" name="页脚占位符 6"/>
          <p:cNvSpPr>
            <a:spLocks noGrp="1"/>
          </p:cNvSpPr>
          <p:nvPr>
            <p:ph type="ftr" sz="quarter" idx="11"/>
          </p:nvPr>
        </p:nvSpPr>
        <p:spPr/>
        <p:txBody>
          <a:bodyPr/>
          <a:lstStyle>
            <a:lvl1pPr>
              <a:defRPr/>
            </a:lvl1pPr>
          </a:lstStyle>
          <a:p>
            <a:pPr>
              <a:defRPr/>
            </a:pPr>
            <a:endParaRPr lang="en-US" altLang="zh-CN"/>
          </a:p>
        </p:txBody>
      </p:sp>
      <p:sp>
        <p:nvSpPr>
          <p:cNvPr id="8" name="灯片编号占位符 7"/>
          <p:cNvSpPr>
            <a:spLocks noGrp="1"/>
          </p:cNvSpPr>
          <p:nvPr>
            <p:ph type="sldNum" sz="quarter" idx="12"/>
          </p:nvPr>
        </p:nvSpPr>
        <p:spPr/>
        <p:txBody>
          <a:bodyPr/>
          <a:lstStyle>
            <a:lvl1pPr>
              <a:defRPr/>
            </a:lvl1pPr>
          </a:lstStyle>
          <a:p>
            <a:pPr>
              <a:defRPr/>
            </a:pPr>
            <a:fld id="{9CA06284-CADF-4F4F-BA0E-79756E9079FF}" type="slidenum">
              <a:rPr lang="en-US" altLang="zh-CN"/>
              <a:pPr>
                <a:defRPr/>
              </a:pPr>
              <a:t>‹#›</a:t>
            </a:fld>
            <a:endParaRPr lang="en-US" altLang="zh-CN"/>
          </a:p>
        </p:txBody>
      </p:sp>
    </p:spTree>
    <p:extLst>
      <p:ext uri="{BB962C8B-B14F-4D97-AF65-F5344CB8AC3E}">
        <p14:creationId xmlns:p14="http://schemas.microsoft.com/office/powerpoint/2010/main" val="57906091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0F33928B-D0EE-4DB9-9AD8-A653B85E201D}"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CF2712-CBF9-4BF8-93FF-A56AD2D95F20}" type="slidenum">
              <a:rPr lang="zh-CN" altLang="en-US" smtClean="0"/>
              <a:t>‹#›</a:t>
            </a:fld>
            <a:endParaRPr lang="zh-CN" altLang="en-US"/>
          </a:p>
        </p:txBody>
      </p:sp>
      <p:sp>
        <p:nvSpPr>
          <p:cNvPr id="7" name="标题 6"/>
          <p:cNvSpPr>
            <a:spLocks noGrp="1"/>
          </p:cNvSpPr>
          <p:nvPr>
            <p:ph type="title"/>
          </p:nvPr>
        </p:nvSpPr>
        <p:spPr/>
        <p:txBody>
          <a:bodyPr rtlCol="0"/>
          <a:lstStyle/>
          <a:p>
            <a:r>
              <a:rPr kumimoji="0" lang="zh-CN" altLang="en-US"/>
              <a:t>单击此处编辑母版标题样式</a:t>
            </a:r>
            <a:endParaRPr kumimoji="0" lang="en-US"/>
          </a:p>
        </p:txBody>
      </p:sp>
    </p:spTree>
    <p:extLst>
      <p:ext uri="{BB962C8B-B14F-4D97-AF65-F5344CB8AC3E}">
        <p14:creationId xmlns:p14="http://schemas.microsoft.com/office/powerpoint/2010/main" val="2859810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3600" b="1" cap="none" baseline="0">
                <a:effectLst>
                  <a:outerShdw blurRad="31750" dist="25400" dir="5400000" algn="tl" rotWithShape="0">
                    <a:srgbClr val="000000">
                      <a:alpha val="25000"/>
                    </a:srgbClr>
                  </a:outerShdw>
                </a:effectLst>
              </a:defRPr>
            </a:lvl1pPr>
            <a:extLst/>
          </a:lstStyle>
          <a:p>
            <a:r>
              <a:rPr kumimoji="0" lang="zh-CN" altLang="en-US"/>
              <a:t>单击此处编辑母版标题样式</a:t>
            </a:r>
            <a:endParaRPr kumimoji="0" lang="en-US"/>
          </a:p>
        </p:txBody>
      </p:sp>
      <p:sp>
        <p:nvSpPr>
          <p:cNvPr id="3" name="文本占位符 2"/>
          <p:cNvSpPr>
            <a:spLocks noGrp="1"/>
          </p:cNvSpPr>
          <p:nvPr>
            <p:ph type="body" idx="1"/>
          </p:nvPr>
        </p:nvSpPr>
        <p:spPr>
          <a:xfrm>
            <a:off x="3922713" y="2931712"/>
            <a:ext cx="4572000" cy="1454888"/>
          </a:xfrm>
        </p:spPr>
        <p:txBody>
          <a:bodyPr lIns="91440" rIns="91440" anchor="t"/>
          <a:lstStyle>
            <a:lvl1pPr marL="0" indent="0" algn="l">
              <a:buNone/>
              <a:defRPr sz="1725">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eaLnBrk="1" latinLnBrk="0" hangingPunct="1"/>
            <a:r>
              <a:rPr kumimoji="0" lang="zh-CN" altLang="en-US"/>
              <a:t>编辑母版文本样式</a:t>
            </a:r>
          </a:p>
        </p:txBody>
      </p:sp>
      <p:sp>
        <p:nvSpPr>
          <p:cNvPr id="4" name="日期占位符 3"/>
          <p:cNvSpPr>
            <a:spLocks noGrp="1"/>
          </p:cNvSpPr>
          <p:nvPr>
            <p:ph type="dt" sz="half" idx="10"/>
          </p:nvPr>
        </p:nvSpPr>
        <p:spPr/>
        <p:txBody>
          <a:bodyPr/>
          <a:lstStyle/>
          <a:p>
            <a:fld id="{0F33928B-D0EE-4DB9-9AD8-A653B85E201D}"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CF2712-CBF9-4BF8-93FF-A56AD2D95F20}" type="slidenum">
              <a:rPr lang="zh-CN" altLang="en-US" smtClean="0"/>
              <a:t>‹#›</a:t>
            </a:fld>
            <a:endParaRPr lang="zh-CN" altLang="en-US"/>
          </a:p>
        </p:txBody>
      </p:sp>
      <p:sp>
        <p:nvSpPr>
          <p:cNvPr id="7" name="燕尾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350"/>
          </a:p>
        </p:txBody>
      </p:sp>
      <p:sp>
        <p:nvSpPr>
          <p:cNvPr id="8" name="燕尾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350"/>
          </a:p>
        </p:txBody>
      </p:sp>
    </p:spTree>
    <p:extLst>
      <p:ext uri="{BB962C8B-B14F-4D97-AF65-F5344CB8AC3E}">
        <p14:creationId xmlns:p14="http://schemas.microsoft.com/office/powerpoint/2010/main" val="25437773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30"/>
            <a:ext cx="4038600" cy="4525963"/>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481330"/>
            <a:ext cx="4038600" cy="4525963"/>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0F33928B-D0EE-4DB9-9AD8-A653B85E201D}"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CF2712-CBF9-4BF8-93FF-A56AD2D95F20}" type="slidenum">
              <a:rPr lang="zh-CN" altLang="en-US" smtClean="0"/>
              <a:t>‹#›</a:t>
            </a:fld>
            <a:endParaRPr lang="zh-CN" altLang="en-US"/>
          </a:p>
        </p:txBody>
      </p:sp>
      <p:sp>
        <p:nvSpPr>
          <p:cNvPr id="8" name="标题 7"/>
          <p:cNvSpPr>
            <a:spLocks noGrp="1"/>
          </p:cNvSpPr>
          <p:nvPr>
            <p:ph type="title"/>
          </p:nvPr>
        </p:nvSpPr>
        <p:spPr/>
        <p:txBody>
          <a:bodyPr rtlCol="0"/>
          <a:lstStyle/>
          <a:p>
            <a:r>
              <a:rPr kumimoji="0" lang="zh-CN" altLang="en-US"/>
              <a:t>单击此处编辑母版标题样式</a:t>
            </a:r>
            <a:endParaRPr kumimoji="0" lang="en-US"/>
          </a:p>
        </p:txBody>
      </p:sp>
    </p:spTree>
    <p:extLst>
      <p:ext uri="{BB962C8B-B14F-4D97-AF65-F5344CB8AC3E}">
        <p14:creationId xmlns:p14="http://schemas.microsoft.com/office/powerpoint/2010/main" val="180043319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extLst/>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zh-CN" altLang="en-US"/>
              <a:t>编辑母版文本样式</a:t>
            </a:r>
          </a:p>
        </p:txBody>
      </p:sp>
      <p:sp>
        <p:nvSpPr>
          <p:cNvPr id="4" name="文本占位符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zh-CN" altLang="en-US"/>
              <a:t>编辑母版文本样式</a:t>
            </a:r>
          </a:p>
        </p:txBody>
      </p:sp>
      <p:sp>
        <p:nvSpPr>
          <p:cNvPr id="5" name="内容占位符 4"/>
          <p:cNvSpPr>
            <a:spLocks noGrp="1"/>
          </p:cNvSpPr>
          <p:nvPr>
            <p:ph sz="quarter" idx="2"/>
          </p:nvPr>
        </p:nvSpPr>
        <p:spPr>
          <a:xfrm>
            <a:off x="457200" y="1444296"/>
            <a:ext cx="4040188" cy="3941763"/>
          </a:xfrm>
          <a:ln>
            <a:noFill/>
            <a:prstDash val="sysDash"/>
            <a:miter lim="800000"/>
          </a:ln>
        </p:spPr>
        <p:txBody>
          <a:bodyPr/>
          <a:lstStyle>
            <a:lvl1pPr>
              <a:defRPr sz="1800"/>
            </a:lvl1pPr>
            <a:lvl2pPr>
              <a:defRPr sz="1500"/>
            </a:lvl2pPr>
            <a:lvl3pPr>
              <a:defRPr sz="1350"/>
            </a:lvl3pPr>
            <a:lvl4pPr>
              <a:defRPr sz="1200"/>
            </a:lvl4pPr>
            <a:lvl5pPr>
              <a:defRPr sz="1200"/>
            </a:lvl5pPr>
            <a:extLs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6" name="内容占位符 5"/>
          <p:cNvSpPr>
            <a:spLocks noGrp="1"/>
          </p:cNvSpPr>
          <p:nvPr>
            <p:ph sz="quarter" idx="4"/>
          </p:nvPr>
        </p:nvSpPr>
        <p:spPr>
          <a:xfrm>
            <a:off x="4645026" y="1444296"/>
            <a:ext cx="4041775" cy="3941763"/>
          </a:xfrm>
          <a:ln>
            <a:noFill/>
            <a:prstDash val="sysDash"/>
            <a:miter lim="800000"/>
          </a:ln>
        </p:spPr>
        <p:txBody>
          <a:bodyPr/>
          <a:lstStyle>
            <a:lvl1pPr>
              <a:spcBef>
                <a:spcPts val="0"/>
              </a:spcBef>
              <a:defRPr sz="1800"/>
            </a:lvl1pPr>
            <a:lvl2pPr>
              <a:defRPr sz="1500"/>
            </a:lvl2pPr>
            <a:lvl3pPr>
              <a:defRPr sz="1350"/>
            </a:lvl3pPr>
            <a:lvl4pPr>
              <a:defRPr sz="1200"/>
            </a:lvl4pPr>
            <a:lvl5pPr>
              <a:defRPr sz="1200"/>
            </a:lvl5pPr>
            <a:extLs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0F33928B-D0EE-4DB9-9AD8-A653B85E201D}" type="datetimeFigureOut">
              <a:rPr lang="zh-CN" altLang="en-US" smtClean="0"/>
              <a:t>2025/11/23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4CF2712-CBF9-4BF8-93FF-A56AD2D95F20}" type="slidenum">
              <a:rPr lang="zh-CN" altLang="en-US" smtClean="0"/>
              <a:t>‹#›</a:t>
            </a:fld>
            <a:endParaRPr lang="zh-CN" altLang="en-US"/>
          </a:p>
        </p:txBody>
      </p:sp>
    </p:spTree>
    <p:extLst>
      <p:ext uri="{BB962C8B-B14F-4D97-AF65-F5344CB8AC3E}">
        <p14:creationId xmlns:p14="http://schemas.microsoft.com/office/powerpoint/2010/main" val="58449254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0F33928B-D0EE-4DB9-9AD8-A653B85E201D}" type="datetimeFigureOut">
              <a:rPr lang="zh-CN" altLang="en-US" smtClean="0"/>
              <a:t>2025/11/23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4CF2712-CBF9-4BF8-93FF-A56AD2D95F20}" type="slidenum">
              <a:rPr lang="zh-CN" altLang="en-US" smtClean="0"/>
              <a:t>‹#›</a:t>
            </a:fld>
            <a:endParaRPr lang="zh-CN" altLang="en-US"/>
          </a:p>
        </p:txBody>
      </p:sp>
      <p:sp>
        <p:nvSpPr>
          <p:cNvPr id="6" name="标题 5"/>
          <p:cNvSpPr>
            <a:spLocks noGrp="1"/>
          </p:cNvSpPr>
          <p:nvPr>
            <p:ph type="title"/>
          </p:nvPr>
        </p:nvSpPr>
        <p:spPr/>
        <p:txBody>
          <a:bodyPr rtlCol="0"/>
          <a:lstStyle/>
          <a:p>
            <a:r>
              <a:rPr kumimoji="0" lang="zh-CN" altLang="en-US"/>
              <a:t>单击此处编辑母版标题样式</a:t>
            </a:r>
            <a:endParaRPr kumimoji="0" lang="en-US"/>
          </a:p>
        </p:txBody>
      </p:sp>
    </p:spTree>
    <p:extLst>
      <p:ext uri="{BB962C8B-B14F-4D97-AF65-F5344CB8AC3E}">
        <p14:creationId xmlns:p14="http://schemas.microsoft.com/office/powerpoint/2010/main" val="98820524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F33928B-D0EE-4DB9-9AD8-A653B85E201D}" type="datetimeFigureOut">
              <a:rPr lang="zh-CN" altLang="en-US" smtClean="0"/>
              <a:t>2025/11/23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4CF2712-CBF9-4BF8-93FF-A56AD2D95F20}" type="slidenum">
              <a:rPr lang="zh-CN" altLang="en-US" smtClean="0"/>
              <a:t>‹#›</a:t>
            </a:fld>
            <a:endParaRPr lang="zh-CN" altLang="en-US"/>
          </a:p>
        </p:txBody>
      </p:sp>
    </p:spTree>
    <p:extLst>
      <p:ext uri="{BB962C8B-B14F-4D97-AF65-F5344CB8AC3E}">
        <p14:creationId xmlns:p14="http://schemas.microsoft.com/office/powerpoint/2010/main" val="442928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1875" b="0">
                <a:solidFill>
                  <a:schemeClr val="accent1"/>
                </a:solidFill>
                <a:effectLst/>
              </a:defRPr>
            </a:lvl1pPr>
            <a:extLst/>
          </a:lstStyle>
          <a:p>
            <a:r>
              <a:rPr kumimoji="0" lang="zh-CN" altLang="en-US"/>
              <a:t>单击此处编辑母版标题样式</a:t>
            </a:r>
            <a:endParaRPr kumimoji="0"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200"/>
            </a:lvl1pPr>
            <a:lvl2pPr>
              <a:buNone/>
              <a:defRPr sz="900"/>
            </a:lvl2pPr>
            <a:lvl3pPr>
              <a:buNone/>
              <a:defRPr sz="750"/>
            </a:lvl3pPr>
            <a:lvl4pPr>
              <a:buNone/>
              <a:defRPr sz="675"/>
            </a:lvl4pPr>
            <a:lvl5pPr>
              <a:buNone/>
              <a:defRPr sz="675"/>
            </a:lvl5pPr>
            <a:extLst/>
          </a:lstStyle>
          <a:p>
            <a:pPr lvl="0" eaLnBrk="1" latinLnBrk="0" hangingPunct="1"/>
            <a:r>
              <a:rPr kumimoji="0" lang="zh-CN" altLang="en-US"/>
              <a:t>编辑母版文本样式</a:t>
            </a:r>
          </a:p>
        </p:txBody>
      </p:sp>
      <p:sp>
        <p:nvSpPr>
          <p:cNvPr id="4" name="内容占位符 3"/>
          <p:cNvSpPr>
            <a:spLocks noGrp="1"/>
          </p:cNvSpPr>
          <p:nvPr>
            <p:ph sz="half" idx="1"/>
          </p:nvPr>
        </p:nvSpPr>
        <p:spPr>
          <a:xfrm>
            <a:off x="914400" y="274320"/>
            <a:ext cx="7479792" cy="4572000"/>
          </a:xfrm>
        </p:spPr>
        <p:txBody>
          <a:bodyPr/>
          <a:lstStyle>
            <a:lvl1pPr>
              <a:defRPr sz="2400"/>
            </a:lvl1pPr>
            <a:lvl2pPr>
              <a:defRPr sz="2100"/>
            </a:lvl2pPr>
            <a:lvl3pPr>
              <a:defRPr sz="1800"/>
            </a:lvl3pPr>
            <a:lvl4pPr>
              <a:defRPr sz="1500"/>
            </a:lvl4pPr>
            <a:lvl5pPr>
              <a:defRPr sz="1500"/>
            </a:lvl5pPr>
            <a:extLs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a:xfrm>
            <a:off x="6727032" y="6407944"/>
            <a:ext cx="1920240" cy="365760"/>
          </a:xfrm>
        </p:spPr>
        <p:txBody>
          <a:bodyPr/>
          <a:lstStyle/>
          <a:p>
            <a:fld id="{0F33928B-D0EE-4DB9-9AD8-A653B85E201D}"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CF2712-CBF9-4BF8-93FF-A56AD2D95F20}" type="slidenum">
              <a:rPr lang="zh-CN" altLang="en-US" smtClean="0"/>
              <a:t>‹#›</a:t>
            </a:fld>
            <a:endParaRPr lang="zh-CN" altLang="en-US"/>
          </a:p>
        </p:txBody>
      </p:sp>
    </p:spTree>
    <p:extLst>
      <p:ext uri="{BB962C8B-B14F-4D97-AF65-F5344CB8AC3E}">
        <p14:creationId xmlns:p14="http://schemas.microsoft.com/office/powerpoint/2010/main" val="232888729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141232" y="5443402"/>
            <a:ext cx="7162800" cy="648232"/>
          </a:xfrm>
          <a:noFill/>
        </p:spPr>
        <p:txBody>
          <a:bodyPr lIns="91440" tIns="0" rIns="91440" anchor="t"/>
          <a:lstStyle>
            <a:lvl1pPr marL="0" marR="13716" indent="0" algn="r">
              <a:buNone/>
              <a:defRPr sz="1050"/>
            </a:lvl1pPr>
            <a:lvl2pPr>
              <a:defRPr sz="900"/>
            </a:lvl2pPr>
            <a:lvl3pPr>
              <a:defRPr sz="750"/>
            </a:lvl3pPr>
            <a:lvl4pPr>
              <a:defRPr sz="675"/>
            </a:lvl4pPr>
            <a:lvl5pPr>
              <a:defRPr sz="675"/>
            </a:lvl5pPr>
            <a:extLst/>
          </a:lstStyle>
          <a:p>
            <a:pPr lvl="0" eaLnBrk="1" latinLnBrk="0" hangingPunct="1"/>
            <a:r>
              <a:rPr kumimoji="0" lang="zh-CN" altLang="en-US"/>
              <a:t>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2400"/>
            </a:lvl1pPr>
            <a:extLst/>
          </a:lstStyle>
          <a:p>
            <a:r>
              <a:rPr kumimoji="0" lang="zh-CN" altLang="en-US"/>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fld id="{0F33928B-D0EE-4DB9-9AD8-A653B85E201D}" type="datetimeFigureOut">
              <a:rPr lang="zh-CN" altLang="en-US" smtClean="0"/>
              <a:t>2025/11/23</a:t>
            </a:fld>
            <a:endParaRPr lang="zh-CN" altLang="en-US"/>
          </a:p>
        </p:txBody>
      </p:sp>
      <p:sp>
        <p:nvSpPr>
          <p:cNvPr id="6" name="页脚占位符 5"/>
          <p:cNvSpPr>
            <a:spLocks noGrp="1"/>
          </p:cNvSpPr>
          <p:nvPr>
            <p:ph type="ftr" sz="quarter" idx="11"/>
          </p:nvPr>
        </p:nvSpPr>
        <p:spPr>
          <a:xfrm>
            <a:off x="4380073" y="6407946"/>
            <a:ext cx="2350681" cy="365125"/>
          </a:xfrm>
        </p:spPr>
        <p:txBody>
          <a:bodyPr/>
          <a:lstStyle>
            <a:lvl1pPr>
              <a:defRPr>
                <a:solidFill>
                  <a:schemeClr val="tx1"/>
                </a:solidFill>
              </a:defRPr>
            </a:lvl1pPr>
            <a:extLst/>
          </a:lstStyle>
          <a:p>
            <a:endParaRPr lang="zh-CN" altLang="en-US"/>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fld id="{54CF2712-CBF9-4BF8-93FF-A56AD2D95F20}" type="slidenum">
              <a:rPr lang="zh-CN" altLang="en-US" smtClean="0"/>
              <a:t>‹#›</a:t>
            </a:fld>
            <a:endParaRPr lang="zh-CN" altLang="en-US"/>
          </a:p>
        </p:txBody>
      </p:sp>
      <p:sp>
        <p:nvSpPr>
          <p:cNvPr id="2" name="标题 1"/>
          <p:cNvSpPr>
            <a:spLocks noGrp="1"/>
          </p:cNvSpPr>
          <p:nvPr>
            <p:ph type="title"/>
          </p:nvPr>
        </p:nvSpPr>
        <p:spPr>
          <a:xfrm>
            <a:off x="228601" y="4865122"/>
            <a:ext cx="8075432" cy="562672"/>
          </a:xfrm>
          <a:noFill/>
        </p:spPr>
        <p:txBody>
          <a:bodyPr anchor="t">
            <a:sp3d prstMaterial="softEdge"/>
          </a:bodyPr>
          <a:lstStyle>
            <a:lvl1pPr marR="0" algn="r">
              <a:buNone/>
              <a:defRPr sz="2250" b="0">
                <a:solidFill>
                  <a:schemeClr val="accent1"/>
                </a:solidFill>
                <a:effectLst>
                  <a:outerShdw blurRad="50800" dist="25000" dir="5400000" algn="t" rotWithShape="0">
                    <a:prstClr val="black">
                      <a:alpha val="45000"/>
                    </a:prstClr>
                  </a:outerShdw>
                </a:effectLst>
              </a:defRPr>
            </a:lvl1pPr>
            <a:extLst/>
          </a:lstStyle>
          <a:p>
            <a:r>
              <a:rPr kumimoji="0" lang="zh-CN" altLang="en-US"/>
              <a:t>单击此处编辑母版标题样式</a:t>
            </a:r>
            <a:endParaRPr kumimoji="0" lang="en-US"/>
          </a:p>
        </p:txBody>
      </p:sp>
      <p:sp>
        <p:nvSpPr>
          <p:cNvPr id="8" name="任意多边形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9" name="任意多边形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68580" tIns="34290" rIns="68580" bIns="34290" anchor="ctr" compatLnSpc="1"/>
          <a:lstStyle/>
          <a:p>
            <a:pPr algn="ctr" eaLnBrk="1" latinLnBrk="0" hangingPunct="1"/>
            <a:endParaRPr kumimoji="0" lang="en-US" sz="1350"/>
          </a:p>
        </p:txBody>
      </p:sp>
      <p:cxnSp>
        <p:nvCxnSpPr>
          <p:cNvPr id="11" name="直接连接符 10"/>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350"/>
          </a:p>
        </p:txBody>
      </p:sp>
      <p:sp>
        <p:nvSpPr>
          <p:cNvPr id="13" name="燕尾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350"/>
          </a:p>
        </p:txBody>
      </p:sp>
    </p:spTree>
    <p:extLst>
      <p:ext uri="{BB962C8B-B14F-4D97-AF65-F5344CB8AC3E}">
        <p14:creationId xmlns:p14="http://schemas.microsoft.com/office/powerpoint/2010/main" val="136985260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2" name="任意多边形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kumimoji="0" lang="en-US" sz="1350"/>
          </a:p>
        </p:txBody>
      </p:sp>
      <p:sp>
        <p:nvSpPr>
          <p:cNvPr id="14" name="直角三角形 13"/>
          <p:cNvSpPr>
            <a:spLocks/>
          </p:cNvSpPr>
          <p:nvPr/>
        </p:nvSpPr>
        <p:spPr bwMode="auto">
          <a:xfrm>
            <a:off x="-6042" y="5791253"/>
            <a:ext cx="3402314" cy="1080868"/>
          </a:xfrm>
          <a:prstGeom prst="rtTriangle">
            <a:avLst/>
          </a:prstGeom>
          <a:blipFill>
            <a:blip r:embed="rId16">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68580" tIns="34290" rIns="68580" bIns="34290" anchor="ctr" compatLnSpc="1"/>
          <a:lstStyle/>
          <a:p>
            <a:pPr algn="ctr" eaLnBrk="1" latinLnBrk="0" hangingPunct="1"/>
            <a:endParaRPr kumimoji="0" lang="en-US" sz="1350"/>
          </a:p>
        </p:txBody>
      </p:sp>
      <p:cxnSp>
        <p:nvCxnSpPr>
          <p:cNvPr id="15" name="直接连接符 14"/>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zh-CN" altLang="en-US"/>
              <a:t>单击此处编辑母版标题样式</a:t>
            </a:r>
            <a:endParaRPr kumimoji="0" lang="en-US"/>
          </a:p>
        </p:txBody>
      </p:sp>
      <p:sp>
        <p:nvSpPr>
          <p:cNvPr id="30" name="文本占位符 29"/>
          <p:cNvSpPr>
            <a:spLocks noGrp="1"/>
          </p:cNvSpPr>
          <p:nvPr>
            <p:ph type="body" idx="1"/>
          </p:nvPr>
        </p:nvSpPr>
        <p:spPr>
          <a:xfrm>
            <a:off x="457200" y="1481330"/>
            <a:ext cx="8229600" cy="4525963"/>
          </a:xfrm>
          <a:prstGeom prst="rect">
            <a:avLst/>
          </a:prstGeom>
        </p:spPr>
        <p:txBody>
          <a:bodyPr vert="horz">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10" name="日期占位符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750">
                <a:solidFill>
                  <a:schemeClr val="tx1"/>
                </a:solidFill>
              </a:defRPr>
            </a:lvl1pPr>
            <a:extLst/>
          </a:lstStyle>
          <a:p>
            <a:fld id="{0F33928B-D0EE-4DB9-9AD8-A653B85E201D}" type="datetimeFigureOut">
              <a:rPr lang="zh-CN" altLang="en-US" smtClean="0"/>
              <a:t>2025/11/23</a:t>
            </a:fld>
            <a:endParaRPr lang="zh-CN" altLang="en-US"/>
          </a:p>
        </p:txBody>
      </p:sp>
      <p:sp>
        <p:nvSpPr>
          <p:cNvPr id="22" name="页脚占位符 21"/>
          <p:cNvSpPr>
            <a:spLocks noGrp="1"/>
          </p:cNvSpPr>
          <p:nvPr>
            <p:ph type="ftr" sz="quarter" idx="3"/>
          </p:nvPr>
        </p:nvSpPr>
        <p:spPr>
          <a:xfrm>
            <a:off x="4380073" y="6407946"/>
            <a:ext cx="2350681" cy="365125"/>
          </a:xfrm>
          <a:prstGeom prst="rect">
            <a:avLst/>
          </a:prstGeom>
        </p:spPr>
        <p:txBody>
          <a:bodyPr vert="horz" anchor="b"/>
          <a:lstStyle>
            <a:lvl1pPr algn="r" eaLnBrk="1" latinLnBrk="0" hangingPunct="1">
              <a:defRPr kumimoji="0" sz="750">
                <a:solidFill>
                  <a:schemeClr val="tx1"/>
                </a:solidFill>
              </a:defRPr>
            </a:lvl1pPr>
            <a:extLst/>
          </a:lstStyle>
          <a:p>
            <a:endParaRPr lang="zh-CN" altLang="en-US"/>
          </a:p>
        </p:txBody>
      </p:sp>
      <p:sp>
        <p:nvSpPr>
          <p:cNvPr id="18" name="灯片编号占位符 17"/>
          <p:cNvSpPr>
            <a:spLocks noGrp="1"/>
          </p:cNvSpPr>
          <p:nvPr>
            <p:ph type="sldNum" sz="quarter" idx="4"/>
          </p:nvPr>
        </p:nvSpPr>
        <p:spPr>
          <a:xfrm>
            <a:off x="8647272" y="6407946"/>
            <a:ext cx="365760" cy="365125"/>
          </a:xfrm>
          <a:prstGeom prst="rect">
            <a:avLst/>
          </a:prstGeom>
        </p:spPr>
        <p:txBody>
          <a:bodyPr vert="horz" anchor="b"/>
          <a:lstStyle>
            <a:lvl1pPr algn="r" eaLnBrk="1" latinLnBrk="0" hangingPunct="1">
              <a:defRPr kumimoji="0" sz="750" b="0">
                <a:solidFill>
                  <a:schemeClr val="tx1"/>
                </a:solidFill>
              </a:defRPr>
            </a:lvl1pPr>
            <a:extLst/>
          </a:lstStyle>
          <a:p>
            <a:fld id="{54CF2712-CBF9-4BF8-93FF-A56AD2D95F20}" type="slidenum">
              <a:rPr lang="zh-CN" altLang="en-US" smtClean="0"/>
              <a:t>‹#›</a:t>
            </a:fld>
            <a:endParaRPr lang="zh-CN" altLang="en-US"/>
          </a:p>
        </p:txBody>
      </p:sp>
    </p:spTree>
    <p:extLst>
      <p:ext uri="{BB962C8B-B14F-4D97-AF65-F5344CB8AC3E}">
        <p14:creationId xmlns:p14="http://schemas.microsoft.com/office/powerpoint/2010/main" val="229884038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xStyles>
    <p:titleStyle>
      <a:lvl1pPr algn="l" rtl="0" eaLnBrk="1" latinLnBrk="0" hangingPunct="1">
        <a:spcBef>
          <a:spcPct val="0"/>
        </a:spcBef>
        <a:buNone/>
        <a:defRPr kumimoji="0" sz="3075"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274320" indent="-192024" algn="l" rtl="0" eaLnBrk="1" latinLnBrk="0" hangingPunct="1">
        <a:spcBef>
          <a:spcPts val="300"/>
        </a:spcBef>
        <a:spcAft>
          <a:spcPts val="0"/>
        </a:spcAft>
        <a:buClr>
          <a:schemeClr val="accent1"/>
        </a:buClr>
        <a:buSzPct val="68000"/>
        <a:buFont typeface="Wingdings 3"/>
        <a:buChar char=""/>
        <a:defRPr kumimoji="0" sz="2025" kern="1200">
          <a:solidFill>
            <a:schemeClr val="tx1"/>
          </a:solidFill>
          <a:latin typeface="+mn-lt"/>
          <a:ea typeface="+mn-ea"/>
          <a:cs typeface="+mn-cs"/>
        </a:defRPr>
      </a:lvl1pPr>
      <a:lvl2pPr marL="466344" indent="-171450" algn="l" rtl="0" eaLnBrk="1" latinLnBrk="0" hangingPunct="1">
        <a:spcBef>
          <a:spcPts val="243"/>
        </a:spcBef>
        <a:buClr>
          <a:schemeClr val="accent1"/>
        </a:buClr>
        <a:buFont typeface="Verdana"/>
        <a:buChar char="◦"/>
        <a:defRPr kumimoji="0" sz="1725" kern="1200">
          <a:solidFill>
            <a:schemeClr val="tx1"/>
          </a:solidFill>
          <a:latin typeface="+mn-lt"/>
          <a:ea typeface="+mn-ea"/>
          <a:cs typeface="+mn-cs"/>
        </a:defRPr>
      </a:lvl2pPr>
      <a:lvl3pPr marL="644652" indent="-171450" algn="l" rtl="0" eaLnBrk="1" latinLnBrk="0" hangingPunct="1">
        <a:spcBef>
          <a:spcPts val="263"/>
        </a:spcBef>
        <a:buClr>
          <a:schemeClr val="accent2"/>
        </a:buClr>
        <a:buSzPct val="100000"/>
        <a:buFont typeface="Wingdings 2"/>
        <a:buChar char=""/>
        <a:defRPr kumimoji="0" sz="1575" kern="1200">
          <a:solidFill>
            <a:schemeClr val="tx1"/>
          </a:solidFill>
          <a:latin typeface="+mn-lt"/>
          <a:ea typeface="+mn-ea"/>
          <a:cs typeface="+mn-cs"/>
        </a:defRPr>
      </a:lvl3pPr>
      <a:lvl4pPr marL="857250" indent="-171450" algn="l" rtl="0" eaLnBrk="1" latinLnBrk="0" hangingPunct="1">
        <a:spcBef>
          <a:spcPts val="263"/>
        </a:spcBef>
        <a:buClr>
          <a:schemeClr val="accent2"/>
        </a:buClr>
        <a:buFont typeface="Wingdings 2"/>
        <a:buChar char=""/>
        <a:defRPr kumimoji="0" sz="1425" kern="1200">
          <a:solidFill>
            <a:schemeClr val="tx1"/>
          </a:solidFill>
          <a:latin typeface="+mn-lt"/>
          <a:ea typeface="+mn-ea"/>
          <a:cs typeface="+mn-cs"/>
        </a:defRPr>
      </a:lvl4pPr>
      <a:lvl5pPr marL="1028700" indent="-171450" algn="l" rtl="0" eaLnBrk="1" latinLnBrk="0" hangingPunct="1">
        <a:spcBef>
          <a:spcPts val="263"/>
        </a:spcBef>
        <a:buClr>
          <a:schemeClr val="accent2"/>
        </a:buClr>
        <a:buFont typeface="Wingdings 2"/>
        <a:buChar char=""/>
        <a:defRPr kumimoji="0" sz="1350" kern="1200">
          <a:solidFill>
            <a:schemeClr val="tx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21333;&#25163;&#25171;&#32467;&#27861;.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oleObject" Target="../embeddings/oleObject3.bin"/><Relationship Id="rId10" Type="http://schemas.openxmlformats.org/officeDocument/2006/relationships/image" Target="../media/image10.wmf"/><Relationship Id="rId4" Type="http://schemas.openxmlformats.org/officeDocument/2006/relationships/image" Target="../media/image7.png"/><Relationship Id="rId9"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ctrTitle" idx="4294967295"/>
          </p:nvPr>
        </p:nvSpPr>
        <p:spPr>
          <a:xfrm>
            <a:off x="797442" y="1813876"/>
            <a:ext cx="8548577" cy="1841897"/>
          </a:xfrm>
        </p:spPr>
        <p:txBody>
          <a:bodyPr anchor="ctr">
            <a:noAutofit/>
          </a:bodyPr>
          <a:lstStyle/>
          <a:p>
            <a:pPr algn="l"/>
            <a:r>
              <a:rPr lang="zh-CN" altLang="en-US" sz="3200" dirty="0">
                <a:effectLst/>
                <a:latin typeface="黑体" panose="02010609060101010101" pitchFamily="49" charset="-122"/>
                <a:ea typeface="黑体" panose="02010609060101010101" pitchFamily="49" charset="-122"/>
              </a:rPr>
              <a:t>实验</a:t>
            </a:r>
            <a:r>
              <a:rPr lang="en-US" altLang="zh-CN" sz="3200" dirty="0">
                <a:effectLst/>
                <a:latin typeface="黑体" panose="02010609060101010101" pitchFamily="49" charset="-122"/>
                <a:ea typeface="黑体" panose="02010609060101010101" pitchFamily="49" charset="-122"/>
              </a:rPr>
              <a:t>7</a:t>
            </a:r>
            <a:r>
              <a:rPr lang="zh-CN" altLang="en-US" sz="3200" dirty="0">
                <a:effectLst/>
                <a:latin typeface="黑体" panose="02010609060101010101" pitchFamily="49" charset="-122"/>
                <a:ea typeface="黑体" panose="02010609060101010101" pitchFamily="49" charset="-122"/>
              </a:rPr>
              <a:t> </a:t>
            </a:r>
            <a:r>
              <a:rPr lang="en-US" altLang="zh-CN" sz="3200" dirty="0">
                <a:effectLst/>
                <a:latin typeface="黑体" panose="02010609060101010101" pitchFamily="49" charset="-122"/>
                <a:ea typeface="黑体" panose="02010609060101010101" pitchFamily="49" charset="-122"/>
              </a:rPr>
              <a:t> </a:t>
            </a:r>
            <a:r>
              <a:rPr lang="zh-CN" altLang="en-US" sz="3200" dirty="0">
                <a:effectLst/>
                <a:latin typeface="黑体" panose="02010609060101010101" pitchFamily="49" charset="-122"/>
                <a:ea typeface="黑体" panose="02010609060101010101" pitchFamily="49" charset="-122"/>
              </a:rPr>
              <a:t>家兔呼吸运动的调节</a:t>
            </a:r>
            <a:br>
              <a:rPr lang="en-US" altLang="zh-CN" sz="3200" dirty="0">
                <a:effectLst/>
                <a:latin typeface="黑体" panose="02010609060101010101" pitchFamily="49" charset="-122"/>
                <a:ea typeface="黑体" panose="02010609060101010101" pitchFamily="49" charset="-122"/>
              </a:rPr>
            </a:br>
            <a:br>
              <a:rPr lang="en-US" altLang="zh-CN" sz="3200" dirty="0">
                <a:effectLst/>
                <a:latin typeface="黑体" panose="02010609060101010101" pitchFamily="49" charset="-122"/>
                <a:ea typeface="黑体" panose="02010609060101010101" pitchFamily="49" charset="-122"/>
              </a:rPr>
            </a:br>
            <a:r>
              <a:rPr lang="zh-CN" altLang="en-US" sz="3200" dirty="0">
                <a:effectLst/>
                <a:latin typeface="黑体" panose="02010609060101010101" pitchFamily="49" charset="-122"/>
                <a:ea typeface="黑体" panose="02010609060101010101" pitchFamily="49" charset="-122"/>
              </a:rPr>
              <a:t>实验</a:t>
            </a:r>
            <a:r>
              <a:rPr lang="en-US" altLang="zh-CN" sz="3200" dirty="0">
                <a:effectLst/>
                <a:latin typeface="黑体" panose="02010609060101010101" pitchFamily="49" charset="-122"/>
                <a:ea typeface="黑体" panose="02010609060101010101" pitchFamily="49" charset="-122"/>
              </a:rPr>
              <a:t>8</a:t>
            </a:r>
            <a:r>
              <a:rPr lang="zh-CN" altLang="en-US" sz="3200" dirty="0">
                <a:effectLst/>
                <a:latin typeface="黑体" panose="02010609060101010101" pitchFamily="49" charset="-122"/>
                <a:ea typeface="黑体" panose="02010609060101010101" pitchFamily="49" charset="-122"/>
              </a:rPr>
              <a:t>  家兔在体消化管活动观察与记录</a:t>
            </a:r>
          </a:p>
        </p:txBody>
      </p:sp>
    </p:spTree>
    <p:extLst>
      <p:ext uri="{BB962C8B-B14F-4D97-AF65-F5344CB8AC3E}">
        <p14:creationId xmlns:p14="http://schemas.microsoft.com/office/powerpoint/2010/main" val="3494846939"/>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a:extLst>
              <a:ext uri="{FF2B5EF4-FFF2-40B4-BE49-F238E27FC236}">
                <a16:creationId xmlns:a16="http://schemas.microsoft.com/office/drawing/2014/main" id="{BB7937C5-0F77-0BD1-DADA-483CD97B146B}"/>
              </a:ext>
            </a:extLst>
          </p:cNvPr>
          <p:cNvSpPr>
            <a:spLocks noGrp="1"/>
          </p:cNvSpPr>
          <p:nvPr>
            <p:ph idx="1"/>
          </p:nvPr>
        </p:nvSpPr>
        <p:spPr>
          <a:xfrm>
            <a:off x="349836" y="530459"/>
            <a:ext cx="7904911" cy="4873752"/>
          </a:xfrm>
        </p:spPr>
        <p:txBody>
          <a:bodyPr/>
          <a:lstStyle/>
          <a:p>
            <a:r>
              <a:rPr lang="zh-CN" altLang="en-US" sz="2400" b="1" dirty="0">
                <a:solidFill>
                  <a:srgbClr val="000099"/>
                </a:solidFill>
                <a:latin typeface="黑体" panose="02010609060101010101" pitchFamily="49" charset="-122"/>
                <a:ea typeface="黑体" panose="02010609060101010101" pitchFamily="49" charset="-122"/>
              </a:rPr>
              <a:t>气管插管</a:t>
            </a:r>
          </a:p>
          <a:p>
            <a:pPr lvl="1" algn="just">
              <a:lnSpc>
                <a:spcPct val="110000"/>
              </a:lnSpc>
            </a:pPr>
            <a:r>
              <a:rPr lang="zh-CN" altLang="en-US" sz="2400" b="1" dirty="0">
                <a:latin typeface="黑体" panose="02010609060101010101" pitchFamily="49" charset="-122"/>
                <a:ea typeface="黑体" panose="02010609060101010101" pitchFamily="49" charset="-122"/>
              </a:rPr>
              <a:t>在气管下方穿一根粗结扎线，于甲状软骨下方</a:t>
            </a:r>
            <a:r>
              <a:rPr lang="zh-CN" altLang="en-US" sz="2400" b="1" dirty="0">
                <a:solidFill>
                  <a:srgbClr val="0033CC"/>
                </a:solidFill>
                <a:latin typeface="黑体" panose="02010609060101010101" pitchFamily="49" charset="-122"/>
                <a:ea typeface="黑体" panose="02010609060101010101" pitchFamily="49" charset="-122"/>
              </a:rPr>
              <a:t>第三与第四软骨环之间</a:t>
            </a:r>
            <a:r>
              <a:rPr lang="zh-CN" altLang="en-US" sz="2400" b="1" dirty="0">
                <a:latin typeface="黑体" panose="02010609060101010101" pitchFamily="49" charset="-122"/>
                <a:ea typeface="黑体" panose="02010609060101010101" pitchFamily="49" charset="-122"/>
              </a:rPr>
              <a:t>作“⊥”形切口，切口约占气管管径的</a:t>
            </a:r>
            <a:r>
              <a:rPr lang="en-US" altLang="zh-CN" sz="2400" b="1" dirty="0">
                <a:latin typeface="黑体" panose="02010609060101010101" pitchFamily="49" charset="-122"/>
                <a:ea typeface="黑体" panose="02010609060101010101" pitchFamily="49" charset="-122"/>
              </a:rPr>
              <a:t>1/3~1/2</a:t>
            </a:r>
            <a:r>
              <a:rPr lang="zh-CN" altLang="en-US" sz="2400" b="1" dirty="0">
                <a:latin typeface="黑体" panose="02010609060101010101" pitchFamily="49" charset="-122"/>
                <a:ea typeface="黑体" panose="02010609060101010101" pitchFamily="49" charset="-122"/>
              </a:rPr>
              <a:t>，沿向心方向插入气管插管，结扎固定。</a:t>
            </a:r>
          </a:p>
          <a:p>
            <a:pPr lvl="1" algn="just">
              <a:lnSpc>
                <a:spcPct val="110000"/>
              </a:lnSpc>
            </a:pPr>
            <a:r>
              <a:rPr lang="zh-CN" altLang="en-US" sz="2400" b="1" dirty="0">
                <a:solidFill>
                  <a:srgbClr val="7030A0"/>
                </a:solidFill>
                <a:latin typeface="黑体" panose="02010609060101010101" pitchFamily="49" charset="-122"/>
                <a:ea typeface="黑体" panose="02010609060101010101" pitchFamily="49" charset="-122"/>
              </a:rPr>
              <a:t>注意及时清理呼吸道中的粘液或血块。</a:t>
            </a:r>
          </a:p>
          <a:p>
            <a:endParaRPr lang="zh-CN" altLang="en-US" dirty="0"/>
          </a:p>
        </p:txBody>
      </p:sp>
      <p:pic>
        <p:nvPicPr>
          <p:cNvPr id="7" name="图片 6">
            <a:extLst>
              <a:ext uri="{FF2B5EF4-FFF2-40B4-BE49-F238E27FC236}">
                <a16:creationId xmlns:a16="http://schemas.microsoft.com/office/drawing/2014/main" id="{63D55A49-D8E7-4C4E-52E1-3C603F15D4CB}"/>
              </a:ext>
            </a:extLst>
          </p:cNvPr>
          <p:cNvPicPr>
            <a:picLocks noChangeAspect="1"/>
          </p:cNvPicPr>
          <p:nvPr/>
        </p:nvPicPr>
        <p:blipFill rotWithShape="1">
          <a:blip r:embed="rId2"/>
          <a:srcRect l="5910" t="12401" r="37790" b="32677"/>
          <a:stretch/>
        </p:blipFill>
        <p:spPr>
          <a:xfrm>
            <a:off x="537745" y="2996952"/>
            <a:ext cx="3764547" cy="2448272"/>
          </a:xfrm>
          <a:prstGeom prst="rect">
            <a:avLst/>
          </a:prstGeom>
        </p:spPr>
      </p:pic>
      <p:pic>
        <p:nvPicPr>
          <p:cNvPr id="4" name="图片 2" descr="E:\2010\teaching\physiology\2010课件\DSC01261.JPG"/>
          <p:cNvPicPr>
            <a:picLocks noChangeAspect="1" noChangeArrowheads="1"/>
          </p:cNvPicPr>
          <p:nvPr/>
        </p:nvPicPr>
        <p:blipFill>
          <a:blip r:embed="rId3" cstate="print">
            <a:lum bright="6000" contrast="34000"/>
            <a:extLst>
              <a:ext uri="{28A0092B-C50C-407E-A947-70E740481C1C}">
                <a14:useLocalDpi xmlns:a14="http://schemas.microsoft.com/office/drawing/2010/main" val="0"/>
              </a:ext>
            </a:extLst>
          </a:blip>
          <a:srcRect l="11810" t="2625" r="7382"/>
          <a:stretch>
            <a:fillRect/>
          </a:stretch>
        </p:blipFill>
        <p:spPr bwMode="auto">
          <a:xfrm>
            <a:off x="4436930" y="3012450"/>
            <a:ext cx="4016479"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hlinkClick r:id="rId4" action="ppaction://hlinkfile"/>
          </p:cNvPr>
          <p:cNvSpPr txBox="1">
            <a:spLocks noChangeArrowheads="1"/>
          </p:cNvSpPr>
          <p:nvPr/>
        </p:nvSpPr>
        <p:spPr bwMode="auto">
          <a:xfrm>
            <a:off x="5485432" y="5517232"/>
            <a:ext cx="1901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dirty="0">
                <a:latin typeface="黑体" panose="02010609060101010101" pitchFamily="49" charset="-122"/>
                <a:ea typeface="黑体" panose="02010609060101010101" pitchFamily="49" charset="-122"/>
              </a:rPr>
              <a:t>单手打结法</a:t>
            </a:r>
          </a:p>
        </p:txBody>
      </p:sp>
    </p:spTree>
    <p:extLst>
      <p:ext uri="{BB962C8B-B14F-4D97-AF65-F5344CB8AC3E}">
        <p14:creationId xmlns:p14="http://schemas.microsoft.com/office/powerpoint/2010/main" val="974491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4294967295"/>
          </p:nvPr>
        </p:nvSpPr>
        <p:spPr>
          <a:xfrm>
            <a:off x="574159" y="329307"/>
            <a:ext cx="7432158" cy="2881726"/>
          </a:xfrm>
        </p:spPr>
        <p:txBody>
          <a:bodyPr>
            <a:normAutofit/>
          </a:bodyPr>
          <a:lstStyle/>
          <a:p>
            <a:pPr algn="just">
              <a:lnSpc>
                <a:spcPct val="110000"/>
              </a:lnSpc>
              <a:spcBef>
                <a:spcPts val="600"/>
              </a:spcBef>
            </a:pPr>
            <a:r>
              <a:rPr lang="zh-CN" altLang="en-US" sz="2600" b="1" dirty="0">
                <a:solidFill>
                  <a:srgbClr val="000099"/>
                </a:solidFill>
                <a:latin typeface="黑体" panose="02010609060101010101" pitchFamily="49" charset="-122"/>
                <a:ea typeface="黑体" panose="02010609060101010101" pitchFamily="49" charset="-122"/>
              </a:rPr>
              <a:t>迷走神经的分离</a:t>
            </a:r>
            <a:endParaRPr lang="en-US" altLang="zh-CN" sz="2600" b="1" dirty="0">
              <a:solidFill>
                <a:srgbClr val="000099"/>
              </a:solidFill>
              <a:latin typeface="黑体" panose="02010609060101010101" pitchFamily="49" charset="-122"/>
              <a:ea typeface="黑体" panose="02010609060101010101" pitchFamily="49" charset="-122"/>
            </a:endParaRPr>
          </a:p>
          <a:p>
            <a:pPr lvl="1" algn="just">
              <a:lnSpc>
                <a:spcPct val="110000"/>
              </a:lnSpc>
              <a:spcBef>
                <a:spcPts val="600"/>
              </a:spcBef>
            </a:pPr>
            <a:r>
              <a:rPr lang="zh-CN" altLang="en-US" sz="2400" b="1" dirty="0">
                <a:latin typeface="黑体" panose="02010609060101010101" pitchFamily="49" charset="-122"/>
                <a:ea typeface="黑体" panose="02010609060101010101" pitchFamily="49" charset="-122"/>
              </a:rPr>
              <a:t>在气管两侧辨别</a:t>
            </a:r>
            <a:r>
              <a:rPr lang="zh-CN" altLang="en-US" sz="2400" b="1" dirty="0">
                <a:solidFill>
                  <a:srgbClr val="0033CC"/>
                </a:solidFill>
                <a:latin typeface="黑体" panose="02010609060101010101" pitchFamily="49" charset="-122"/>
                <a:ea typeface="黑体" panose="02010609060101010101" pitchFamily="49" charset="-122"/>
              </a:rPr>
              <a:t>颈总动脉</a:t>
            </a:r>
            <a:r>
              <a:rPr lang="zh-CN" altLang="en-US" sz="2400" b="1" dirty="0">
                <a:latin typeface="黑体" panose="02010609060101010101" pitchFamily="49" charset="-122"/>
                <a:ea typeface="黑体" panose="02010609060101010101" pitchFamily="49" charset="-122"/>
              </a:rPr>
              <a:t>、</a:t>
            </a:r>
            <a:r>
              <a:rPr lang="zh-CN" altLang="en-US" sz="2400" b="1" dirty="0">
                <a:solidFill>
                  <a:srgbClr val="0033CC"/>
                </a:solidFill>
                <a:latin typeface="黑体" panose="02010609060101010101" pitchFamily="49" charset="-122"/>
                <a:ea typeface="黑体" panose="02010609060101010101" pitchFamily="49" charset="-122"/>
              </a:rPr>
              <a:t>迷走神经</a:t>
            </a:r>
            <a:r>
              <a:rPr lang="zh-CN" altLang="en-US" sz="2400" b="1" dirty="0">
                <a:latin typeface="黑体" panose="02010609060101010101" pitchFamily="49" charset="-122"/>
                <a:ea typeface="黑体" panose="02010609060101010101" pitchFamily="49" charset="-122"/>
              </a:rPr>
              <a:t>、</a:t>
            </a:r>
            <a:r>
              <a:rPr lang="zh-CN" altLang="en-US" sz="2400" b="1" dirty="0">
                <a:solidFill>
                  <a:srgbClr val="0033CC"/>
                </a:solidFill>
                <a:latin typeface="黑体" panose="02010609060101010101" pitchFamily="49" charset="-122"/>
                <a:ea typeface="黑体" panose="02010609060101010101" pitchFamily="49" charset="-122"/>
              </a:rPr>
              <a:t>交感神经</a:t>
            </a:r>
            <a:r>
              <a:rPr lang="zh-CN" altLang="en-US" sz="2400" b="1" dirty="0">
                <a:latin typeface="黑体" panose="02010609060101010101" pitchFamily="49" charset="-122"/>
                <a:ea typeface="黑体" panose="02010609060101010101" pitchFamily="49" charset="-122"/>
              </a:rPr>
              <a:t>、</a:t>
            </a:r>
            <a:r>
              <a:rPr lang="zh-CN" altLang="en-US" sz="2400" b="1" dirty="0">
                <a:solidFill>
                  <a:srgbClr val="0033CC"/>
                </a:solidFill>
                <a:latin typeface="黑体" panose="02010609060101010101" pitchFamily="49" charset="-122"/>
                <a:ea typeface="黑体" panose="02010609060101010101" pitchFamily="49" charset="-122"/>
              </a:rPr>
              <a:t>减压神经</a:t>
            </a:r>
            <a:r>
              <a:rPr lang="zh-CN" altLang="en-US" sz="2400" b="1" dirty="0">
                <a:latin typeface="黑体" panose="02010609060101010101" pitchFamily="49" charset="-122"/>
                <a:ea typeface="黑体" panose="02010609060101010101" pitchFamily="49" charset="-122"/>
              </a:rPr>
              <a:t>，在</a:t>
            </a:r>
            <a:r>
              <a:rPr lang="zh-CN" altLang="en-US" sz="2400" b="1" dirty="0">
                <a:solidFill>
                  <a:srgbClr val="FF0000"/>
                </a:solidFill>
                <a:latin typeface="黑体" panose="02010609060101010101" pitchFamily="49" charset="-122"/>
                <a:ea typeface="黑体" panose="02010609060101010101" pitchFamily="49" charset="-122"/>
              </a:rPr>
              <a:t>两侧迷走神经</a:t>
            </a:r>
            <a:r>
              <a:rPr lang="zh-CN" altLang="en-US" sz="2400" b="1" dirty="0">
                <a:latin typeface="黑体" panose="02010609060101010101" pitchFamily="49" charset="-122"/>
                <a:ea typeface="黑体" panose="02010609060101010101" pitchFamily="49" charset="-122"/>
              </a:rPr>
              <a:t>下方各穿两条湿润棉线备用。</a:t>
            </a:r>
            <a:endParaRPr lang="en-US" altLang="zh-CN" sz="2400" b="1" dirty="0">
              <a:latin typeface="黑体" panose="02010609060101010101" pitchFamily="49" charset="-122"/>
              <a:ea typeface="黑体" panose="02010609060101010101" pitchFamily="49" charset="-122"/>
            </a:endParaRPr>
          </a:p>
          <a:p>
            <a:pPr lvl="1" algn="just">
              <a:lnSpc>
                <a:spcPct val="110000"/>
              </a:lnSpc>
              <a:spcBef>
                <a:spcPts val="600"/>
              </a:spcBef>
            </a:pPr>
            <a:r>
              <a:rPr lang="zh-CN" altLang="en-US" sz="2400" b="1" dirty="0">
                <a:latin typeface="黑体" panose="02010609060101010101" pitchFamily="49" charset="-122"/>
                <a:ea typeface="黑体" panose="02010609060101010101" pitchFamily="49" charset="-122"/>
              </a:rPr>
              <a:t>分离时特别注意不要过渡牵拉，并随时用生理盐水润湿。</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530" y="3053000"/>
            <a:ext cx="4041807" cy="294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2845202" y="5994624"/>
            <a:ext cx="3278462" cy="461665"/>
          </a:xfrm>
          <a:prstGeom prst="rect">
            <a:avLst/>
          </a:prstGeom>
        </p:spPr>
        <p:txBody>
          <a:bodyPr wrap="none">
            <a:spAutoFit/>
          </a:bodyPr>
          <a:lstStyle/>
          <a:p>
            <a:r>
              <a:rPr lang="zh-CN" altLang="en-US" sz="2400" b="1" dirty="0">
                <a:solidFill>
                  <a:prstClr val="black"/>
                </a:solidFill>
                <a:latin typeface="黑体" panose="02010609060101010101" pitchFamily="49" charset="-122"/>
                <a:ea typeface="黑体" panose="02010609060101010101" pitchFamily="49" charset="-122"/>
              </a:rPr>
              <a:t>家兔颈部主要神经血管</a:t>
            </a:r>
            <a:endParaRPr lang="zh-CN" altLang="en-US" sz="2400" dirty="0">
              <a:solidFill>
                <a:prstClr val="black"/>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90538512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ctrTitle" idx="4294967295"/>
          </p:nvPr>
        </p:nvSpPr>
        <p:spPr>
          <a:xfrm>
            <a:off x="2153370" y="2381777"/>
            <a:ext cx="5831681" cy="1821656"/>
          </a:xfrm>
        </p:spPr>
        <p:txBody>
          <a:bodyPr anchor="ctr">
            <a:normAutofit/>
          </a:bodyPr>
          <a:lstStyle/>
          <a:p>
            <a:pPr algn="l"/>
            <a:r>
              <a:rPr lang="zh-CN" altLang="en-US" sz="2800" dirty="0">
                <a:solidFill>
                  <a:srgbClr val="7030A0"/>
                </a:solidFill>
                <a:effectLst/>
                <a:latin typeface="黑体" panose="02010609060101010101" pitchFamily="49" charset="-122"/>
                <a:ea typeface="黑体" panose="02010609060101010101" pitchFamily="49" charset="-122"/>
              </a:rPr>
              <a:t>实验</a:t>
            </a:r>
            <a:r>
              <a:rPr lang="en-US" altLang="zh-CN" sz="2800" dirty="0">
                <a:solidFill>
                  <a:srgbClr val="7030A0"/>
                </a:solidFill>
                <a:effectLst/>
                <a:latin typeface="黑体" panose="02010609060101010101" pitchFamily="49" charset="-122"/>
                <a:ea typeface="黑体" panose="02010609060101010101" pitchFamily="49" charset="-122"/>
              </a:rPr>
              <a:t>7</a:t>
            </a:r>
            <a:r>
              <a:rPr lang="zh-CN" altLang="en-US" sz="2800" dirty="0">
                <a:solidFill>
                  <a:srgbClr val="7030A0"/>
                </a:solidFill>
                <a:effectLst/>
                <a:latin typeface="黑体" panose="02010609060101010101" pitchFamily="49" charset="-122"/>
                <a:ea typeface="黑体" panose="02010609060101010101" pitchFamily="49" charset="-122"/>
              </a:rPr>
              <a:t> </a:t>
            </a:r>
            <a:r>
              <a:rPr lang="en-US" altLang="zh-CN" sz="2800" dirty="0">
                <a:solidFill>
                  <a:srgbClr val="7030A0"/>
                </a:solidFill>
                <a:effectLst/>
                <a:latin typeface="黑体" panose="02010609060101010101" pitchFamily="49" charset="-122"/>
                <a:ea typeface="黑体" panose="02010609060101010101" pitchFamily="49" charset="-122"/>
              </a:rPr>
              <a:t> </a:t>
            </a:r>
            <a:r>
              <a:rPr lang="zh-CN" altLang="en-US" sz="2800" dirty="0">
                <a:solidFill>
                  <a:srgbClr val="7030A0"/>
                </a:solidFill>
                <a:effectLst/>
                <a:latin typeface="黑体" panose="02010609060101010101" pitchFamily="49" charset="-122"/>
                <a:ea typeface="黑体" panose="02010609060101010101" pitchFamily="49" charset="-122"/>
              </a:rPr>
              <a:t>家兔呼吸运动的调节</a:t>
            </a:r>
            <a:br>
              <a:rPr lang="en-US" altLang="zh-CN" sz="2800" dirty="0">
                <a:solidFill>
                  <a:srgbClr val="7030A0"/>
                </a:solidFill>
                <a:effectLst/>
                <a:latin typeface="黑体" panose="02010609060101010101" pitchFamily="49" charset="-122"/>
                <a:ea typeface="黑体" panose="02010609060101010101" pitchFamily="49" charset="-122"/>
              </a:rPr>
            </a:br>
            <a:br>
              <a:rPr lang="en-US" altLang="zh-CN" sz="2800" dirty="0">
                <a:solidFill>
                  <a:srgbClr val="7030A0"/>
                </a:solidFill>
                <a:effectLst/>
                <a:latin typeface="黑体" panose="02010609060101010101" pitchFamily="49" charset="-122"/>
                <a:ea typeface="黑体" panose="02010609060101010101" pitchFamily="49" charset="-122"/>
              </a:rPr>
            </a:br>
            <a:endParaRPr lang="zh-CN" altLang="en-US" sz="2800" dirty="0">
              <a:solidFill>
                <a:srgbClr val="7030A0"/>
              </a:solidFill>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621362137"/>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内容占位符 2"/>
          <p:cNvSpPr>
            <a:spLocks noGrp="1"/>
          </p:cNvSpPr>
          <p:nvPr>
            <p:ph sz="quarter" idx="13"/>
          </p:nvPr>
        </p:nvSpPr>
        <p:spPr>
          <a:xfrm>
            <a:off x="572756" y="517314"/>
            <a:ext cx="7391030" cy="1907387"/>
          </a:xfrm>
        </p:spPr>
        <p:txBody>
          <a:bodyPr>
            <a:noAutofit/>
          </a:bodyPr>
          <a:lstStyle/>
          <a:p>
            <a:pPr algn="just">
              <a:lnSpc>
                <a:spcPct val="110000"/>
              </a:lnSpc>
              <a:spcBef>
                <a:spcPts val="1350"/>
              </a:spcBef>
            </a:pPr>
            <a:r>
              <a:rPr lang="zh-CN" altLang="en-US" sz="2400" b="1" dirty="0">
                <a:latin typeface="黑体" panose="02010609060101010101" pitchFamily="49" charset="-122"/>
                <a:ea typeface="黑体" panose="02010609060101010101" pitchFamily="49" charset="-122"/>
              </a:rPr>
              <a:t>呼吸流量换能器连接</a:t>
            </a:r>
            <a:endParaRPr lang="en-US" altLang="zh-CN" sz="2400" b="1" dirty="0">
              <a:latin typeface="黑体" panose="02010609060101010101" pitchFamily="49" charset="-122"/>
              <a:ea typeface="黑体" panose="02010609060101010101" pitchFamily="49" charset="-122"/>
            </a:endParaRPr>
          </a:p>
          <a:p>
            <a:pPr lvl="1" algn="just">
              <a:lnSpc>
                <a:spcPct val="110000"/>
              </a:lnSpc>
            </a:pPr>
            <a:r>
              <a:rPr lang="zh-CN" altLang="en-US" sz="2400" b="1" dirty="0">
                <a:latin typeface="黑体" panose="02010609060101010101" pitchFamily="49" charset="-122"/>
                <a:ea typeface="黑体" panose="02010609060101010101" pitchFamily="49" charset="-122"/>
              </a:rPr>
              <a:t>将气管插管的一侧支管通过橡皮管与呼吸流量换能器相连，另一侧支管与大气相通，</a:t>
            </a:r>
            <a:r>
              <a:rPr lang="zh-CN" altLang="en-US" sz="2400" b="1" dirty="0">
                <a:solidFill>
                  <a:srgbClr val="0000CC"/>
                </a:solidFill>
                <a:latin typeface="黑体" panose="02010609060101010101" pitchFamily="49" charset="-122"/>
                <a:ea typeface="黑体" panose="02010609060101010101" pitchFamily="49" charset="-122"/>
              </a:rPr>
              <a:t>呼吸流量换能器信号输出端与记录系统</a:t>
            </a:r>
            <a:r>
              <a:rPr lang="en-US" altLang="zh-CN" sz="2400" b="1" dirty="0">
                <a:solidFill>
                  <a:srgbClr val="0000CC"/>
                </a:solidFill>
                <a:latin typeface="黑体" panose="02010609060101010101" pitchFamily="49" charset="-122"/>
                <a:ea typeface="黑体" panose="02010609060101010101" pitchFamily="49" charset="-122"/>
              </a:rPr>
              <a:t>1</a:t>
            </a:r>
            <a:r>
              <a:rPr lang="zh-CN" altLang="en-US" sz="2400" b="1" dirty="0">
                <a:solidFill>
                  <a:srgbClr val="0000CC"/>
                </a:solidFill>
                <a:latin typeface="黑体" panose="02010609060101010101" pitchFamily="49" charset="-122"/>
                <a:ea typeface="黑体" panose="02010609060101010101" pitchFamily="49" charset="-122"/>
              </a:rPr>
              <a:t>通道相连</a:t>
            </a:r>
            <a:r>
              <a:rPr lang="zh-CN" altLang="en-US" sz="2400" b="1"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pic>
        <p:nvPicPr>
          <p:cNvPr id="5" name="图片 4">
            <a:extLst>
              <a:ext uri="{FF2B5EF4-FFF2-40B4-BE49-F238E27FC236}">
                <a16:creationId xmlns:a16="http://schemas.microsoft.com/office/drawing/2014/main" id="{23A9CF7C-9AD4-4288-BDF7-0989A42B814C}"/>
              </a:ext>
            </a:extLst>
          </p:cNvPr>
          <p:cNvPicPr>
            <a:picLocks noChangeAspect="1"/>
          </p:cNvPicPr>
          <p:nvPr/>
        </p:nvPicPr>
        <p:blipFill rotWithShape="1">
          <a:blip r:embed="rId2"/>
          <a:srcRect l="2872" t="21257" r="22291" b="23228"/>
          <a:stretch/>
        </p:blipFill>
        <p:spPr>
          <a:xfrm>
            <a:off x="1856514" y="2615461"/>
            <a:ext cx="5302575" cy="2622529"/>
          </a:xfrm>
          <a:prstGeom prst="rect">
            <a:avLst/>
          </a:prstGeom>
        </p:spPr>
      </p:pic>
      <p:sp>
        <p:nvSpPr>
          <p:cNvPr id="2" name="矩形 1"/>
          <p:cNvSpPr/>
          <p:nvPr/>
        </p:nvSpPr>
        <p:spPr>
          <a:xfrm>
            <a:off x="3376723" y="5335924"/>
            <a:ext cx="2262158" cy="369332"/>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呼吸流量换能器连接</a:t>
            </a:r>
          </a:p>
        </p:txBody>
      </p:sp>
    </p:spTree>
    <p:extLst>
      <p:ext uri="{BB962C8B-B14F-4D97-AF65-F5344CB8AC3E}">
        <p14:creationId xmlns:p14="http://schemas.microsoft.com/office/powerpoint/2010/main" val="3887776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4294967295"/>
          </p:nvPr>
        </p:nvSpPr>
        <p:spPr>
          <a:xfrm>
            <a:off x="85061" y="477813"/>
            <a:ext cx="5105400" cy="3395860"/>
          </a:xfrm>
        </p:spPr>
        <p:txBody>
          <a:bodyPr>
            <a:noAutofit/>
          </a:bodyPr>
          <a:lstStyle/>
          <a:p>
            <a:pPr algn="just" eaLnBrk="1" hangingPunct="1">
              <a:lnSpc>
                <a:spcPct val="110000"/>
              </a:lnSpc>
            </a:pPr>
            <a:r>
              <a:rPr lang="zh-CN" altLang="en-US" sz="2400" b="1" dirty="0">
                <a:latin typeface="黑体" panose="02010609060101010101" pitchFamily="49" charset="-122"/>
                <a:ea typeface="黑体" panose="02010609060101010101" pitchFamily="49" charset="-122"/>
              </a:rPr>
              <a:t>记录正常呼吸与血压曲线：</a:t>
            </a:r>
            <a:endParaRPr lang="en-US" altLang="zh-CN" sz="2400" b="1" dirty="0">
              <a:latin typeface="黑体" panose="02010609060101010101" pitchFamily="49" charset="-122"/>
              <a:ea typeface="黑体" panose="02010609060101010101" pitchFamily="49" charset="-122"/>
            </a:endParaRPr>
          </a:p>
          <a:p>
            <a:pPr lvl="1" algn="just">
              <a:lnSpc>
                <a:spcPct val="110000"/>
              </a:lnSpc>
              <a:spcBef>
                <a:spcPts val="0"/>
              </a:spcBef>
            </a:pPr>
            <a:r>
              <a:rPr lang="zh-CN" altLang="en-US" sz="2400" b="1" dirty="0">
                <a:latin typeface="黑体" panose="02010609060101010101" pitchFamily="49" charset="-122"/>
                <a:ea typeface="黑体" panose="02010609060101010101" pitchFamily="49" charset="-122"/>
              </a:rPr>
              <a:t>打开软件，</a:t>
            </a:r>
            <a:r>
              <a:rPr lang="zh-CN" altLang="en-US" sz="2400" b="1" dirty="0">
                <a:solidFill>
                  <a:srgbClr val="990099"/>
                </a:solidFill>
                <a:latin typeface="黑体" panose="02010609060101010101" pitchFamily="49" charset="-122"/>
                <a:ea typeface="黑体" panose="02010609060101010101" pitchFamily="49" charset="-122"/>
              </a:rPr>
              <a:t>调节</a:t>
            </a:r>
            <a:r>
              <a:rPr lang="en-US" altLang="zh-CN" sz="2400" b="1" dirty="0">
                <a:solidFill>
                  <a:srgbClr val="990099"/>
                </a:solidFill>
                <a:latin typeface="黑体" panose="02010609060101010101" pitchFamily="49" charset="-122"/>
                <a:ea typeface="黑体" panose="02010609060101010101" pitchFamily="49" charset="-122"/>
              </a:rPr>
              <a:t>1</a:t>
            </a:r>
            <a:r>
              <a:rPr lang="zh-CN" altLang="en-US" sz="2400" b="1" dirty="0">
                <a:solidFill>
                  <a:srgbClr val="990099"/>
                </a:solidFill>
                <a:latin typeface="黑体" panose="02010609060101010101" pitchFamily="49" charset="-122"/>
                <a:ea typeface="黑体" panose="02010609060101010101" pitchFamily="49" charset="-122"/>
              </a:rPr>
              <a:t>通道为呼吸流量，</a:t>
            </a:r>
            <a:r>
              <a:rPr lang="zh-CN" altLang="en-US" sz="2400" b="1" dirty="0">
                <a:latin typeface="黑体" panose="02010609060101010101" pitchFamily="49" charset="-122"/>
                <a:ea typeface="黑体" panose="02010609060101010101" pitchFamily="49" charset="-122"/>
              </a:rPr>
              <a:t>（选择家兔呼吸运动调节实验，时间参数为</a:t>
            </a:r>
            <a:r>
              <a:rPr lang="en-US" altLang="zh-CN" sz="2400" b="1" dirty="0">
                <a:latin typeface="黑体" panose="02010609060101010101" pitchFamily="49" charset="-122"/>
                <a:ea typeface="黑体" panose="02010609060101010101" pitchFamily="49" charset="-122"/>
              </a:rPr>
              <a:t>1s</a:t>
            </a:r>
            <a:r>
              <a:rPr lang="zh-CN" altLang="en-US" sz="2400" b="1" dirty="0">
                <a:latin typeface="黑体" panose="02010609060101010101" pitchFamily="49" charset="-122"/>
                <a:ea typeface="黑体" panose="02010609060101010101" pitchFamily="49" charset="-122"/>
              </a:rPr>
              <a:t>）记录一段正常的呼吸运动曲线，同时观察吸气相和呼气相在呼吸曲线上的表现形式，注意呼吸幅度和频率。</a:t>
            </a: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4" b="21021"/>
          <a:stretch/>
        </p:blipFill>
        <p:spPr bwMode="auto">
          <a:xfrm>
            <a:off x="5326911" y="697516"/>
            <a:ext cx="3090333" cy="325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nvSpPr>
        <p:spPr>
          <a:xfrm>
            <a:off x="297170" y="3873673"/>
            <a:ext cx="8014291" cy="25483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pPr>
            <a:r>
              <a:rPr lang="zh-CN" altLang="en-US" sz="2400" b="1" dirty="0">
                <a:solidFill>
                  <a:srgbClr val="000099"/>
                </a:solidFill>
                <a:latin typeface="黑体" panose="02010609060101010101" pitchFamily="49" charset="-122"/>
                <a:ea typeface="黑体" panose="02010609060101010101" pitchFamily="49" charset="-122"/>
              </a:rPr>
              <a:t>增加吸入气中的</a:t>
            </a:r>
            <a:r>
              <a:rPr lang="en-US" altLang="zh-CN" sz="2400" b="1" dirty="0">
                <a:solidFill>
                  <a:srgbClr val="000099"/>
                </a:solidFill>
                <a:latin typeface="黑体" panose="02010609060101010101" pitchFamily="49" charset="-122"/>
                <a:ea typeface="黑体" panose="02010609060101010101" pitchFamily="49" charset="-122"/>
              </a:rPr>
              <a:t>CO</a:t>
            </a:r>
            <a:r>
              <a:rPr lang="en-US" altLang="zh-CN" sz="2400" b="1" baseline="-25000" dirty="0">
                <a:solidFill>
                  <a:srgbClr val="000099"/>
                </a:solidFill>
                <a:latin typeface="黑体" panose="02010609060101010101" pitchFamily="49" charset="-122"/>
                <a:ea typeface="黑体" panose="02010609060101010101" pitchFamily="49" charset="-122"/>
              </a:rPr>
              <a:t>2</a:t>
            </a:r>
            <a:r>
              <a:rPr lang="zh-CN" altLang="en-US" sz="2400" b="1" dirty="0">
                <a:solidFill>
                  <a:srgbClr val="000099"/>
                </a:solidFill>
                <a:latin typeface="黑体" panose="02010609060101010101" pitchFamily="49" charset="-122"/>
                <a:ea typeface="黑体" panose="02010609060101010101" pitchFamily="49" charset="-122"/>
              </a:rPr>
              <a:t>浓度：</a:t>
            </a:r>
          </a:p>
          <a:p>
            <a:pPr lvl="1" algn="just">
              <a:lnSpc>
                <a:spcPct val="110000"/>
              </a:lnSpc>
            </a:pPr>
            <a:r>
              <a:rPr lang="zh-CN" altLang="en-US" b="1" dirty="0">
                <a:latin typeface="黑体" panose="02010609060101010101" pitchFamily="49" charset="-122"/>
                <a:ea typeface="黑体" panose="02010609060101010101" pitchFamily="49" charset="-122"/>
              </a:rPr>
              <a:t>将装有</a:t>
            </a:r>
            <a:r>
              <a:rPr lang="en-US" altLang="zh-CN" b="1" dirty="0">
                <a:latin typeface="黑体" panose="02010609060101010101" pitchFamily="49" charset="-122"/>
                <a:ea typeface="黑体" panose="02010609060101010101" pitchFamily="49" charset="-122"/>
              </a:rPr>
              <a:t>CO</a:t>
            </a:r>
            <a:r>
              <a:rPr lang="en-US" altLang="zh-CN" b="1" baseline="-25000" dirty="0">
                <a:latin typeface="黑体" panose="02010609060101010101" pitchFamily="49" charset="-122"/>
                <a:ea typeface="黑体" panose="02010609060101010101" pitchFamily="49" charset="-122"/>
              </a:rPr>
              <a:t>2</a:t>
            </a:r>
            <a:r>
              <a:rPr lang="zh-CN" altLang="en-US" b="1" dirty="0">
                <a:latin typeface="黑体" panose="02010609060101010101" pitchFamily="49" charset="-122"/>
                <a:ea typeface="黑体" panose="02010609060101010101" pitchFamily="49" charset="-122"/>
              </a:rPr>
              <a:t>的气囊管口与气管插管的游离侧支管相连（靠近），松开气囊的夹子，使部分</a:t>
            </a:r>
            <a:r>
              <a:rPr lang="en-US" altLang="zh-CN" b="1" dirty="0">
                <a:latin typeface="黑体" panose="02010609060101010101" pitchFamily="49" charset="-122"/>
                <a:ea typeface="黑体" panose="02010609060101010101" pitchFamily="49" charset="-122"/>
              </a:rPr>
              <a:t>CO</a:t>
            </a:r>
            <a:r>
              <a:rPr lang="en-US" altLang="zh-CN" b="1" baseline="-25000" dirty="0">
                <a:latin typeface="黑体" panose="02010609060101010101" pitchFamily="49" charset="-122"/>
                <a:ea typeface="黑体" panose="02010609060101010101" pitchFamily="49" charset="-122"/>
              </a:rPr>
              <a:t>2</a:t>
            </a:r>
            <a:r>
              <a:rPr lang="zh-CN" altLang="en-US" b="1" dirty="0">
                <a:latin typeface="黑体" panose="02010609060101010101" pitchFamily="49" charset="-122"/>
                <a:ea typeface="黑体" panose="02010609060101010101" pitchFamily="49" charset="-122"/>
              </a:rPr>
              <a:t>随吸气进入气管，观察呼吸的变化。一旦出现变化，立即去掉气囊，观察曲线的恢复过程。</a:t>
            </a:r>
          </a:p>
        </p:txBody>
      </p:sp>
    </p:spTree>
    <p:extLst>
      <p:ext uri="{BB962C8B-B14F-4D97-AF65-F5344CB8AC3E}">
        <p14:creationId xmlns:p14="http://schemas.microsoft.com/office/powerpoint/2010/main" val="290346962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4294967295"/>
          </p:nvPr>
        </p:nvSpPr>
        <p:spPr>
          <a:xfrm>
            <a:off x="287081" y="847836"/>
            <a:ext cx="8006316" cy="4500340"/>
          </a:xfrm>
        </p:spPr>
        <p:txBody>
          <a:bodyPr>
            <a:noAutofit/>
          </a:bodyPr>
          <a:lstStyle/>
          <a:p>
            <a:pPr algn="just">
              <a:lnSpc>
                <a:spcPct val="110000"/>
              </a:lnSpc>
              <a:spcBef>
                <a:spcPts val="600"/>
              </a:spcBef>
            </a:pPr>
            <a:r>
              <a:rPr lang="zh-CN" altLang="en-US" sz="2400" b="1" dirty="0">
                <a:solidFill>
                  <a:srgbClr val="000099"/>
                </a:solidFill>
                <a:latin typeface="黑体" panose="02010609060101010101" pitchFamily="49" charset="-122"/>
                <a:ea typeface="黑体" panose="02010609060101010101" pitchFamily="49" charset="-122"/>
              </a:rPr>
              <a:t>增大无效腔</a:t>
            </a:r>
            <a:r>
              <a:rPr lang="zh-CN" altLang="en-US" sz="2400" b="1" dirty="0">
                <a:latin typeface="黑体" panose="02010609060101010101" pitchFamily="49" charset="-122"/>
                <a:ea typeface="黑体" panose="02010609060101010101" pitchFamily="49" charset="-122"/>
              </a:rPr>
              <a:t>：</a:t>
            </a:r>
          </a:p>
          <a:p>
            <a:pPr lvl="1" algn="just">
              <a:lnSpc>
                <a:spcPct val="110000"/>
              </a:lnSpc>
              <a:spcBef>
                <a:spcPts val="600"/>
              </a:spcBef>
            </a:pPr>
            <a:r>
              <a:rPr lang="zh-CN" altLang="en-US" sz="2400" b="1" dirty="0">
                <a:latin typeface="黑体" panose="02010609060101010101" pitchFamily="49" charset="-122"/>
                <a:ea typeface="黑体" panose="02010609060101010101" pitchFamily="49" charset="-122"/>
              </a:rPr>
              <a:t>气管插管的游离侧支管和呼吸流量换能器游离侧支管同时分别连接长约</a:t>
            </a:r>
            <a:r>
              <a:rPr lang="en-US" altLang="zh-CN" sz="2400" b="1" dirty="0">
                <a:latin typeface="黑体" panose="02010609060101010101" pitchFamily="49" charset="-122"/>
                <a:ea typeface="黑体" panose="02010609060101010101" pitchFamily="49" charset="-122"/>
              </a:rPr>
              <a:t>1.50 </a:t>
            </a:r>
            <a:r>
              <a:rPr lang="en-US" altLang="zh-CN" sz="2400" b="1" cap="none" dirty="0">
                <a:latin typeface="黑体" panose="02010609060101010101" pitchFamily="49" charset="-122"/>
                <a:ea typeface="黑体" panose="02010609060101010101" pitchFamily="49" charset="-122"/>
              </a:rPr>
              <a:t>m</a:t>
            </a:r>
            <a:r>
              <a:rPr lang="zh-CN" altLang="en-US" sz="2400" b="1" dirty="0">
                <a:latin typeface="黑体" panose="02010609060101010101" pitchFamily="49" charset="-122"/>
                <a:ea typeface="黑体" panose="02010609060101010101" pitchFamily="49" charset="-122"/>
              </a:rPr>
              <a:t>的橡胶管（或者气管插管的游离侧支管</a:t>
            </a:r>
            <a:r>
              <a:rPr lang="zh-CN" altLang="en-US" sz="2400" b="1" dirty="0">
                <a:solidFill>
                  <a:srgbClr val="000099"/>
                </a:solidFill>
                <a:latin typeface="黑体" panose="02010609060101010101" pitchFamily="49" charset="-122"/>
                <a:ea typeface="黑体" panose="02010609060101010101" pitchFamily="49" charset="-122"/>
              </a:rPr>
              <a:t>夹闭</a:t>
            </a:r>
            <a:r>
              <a:rPr lang="zh-CN" altLang="en-US" sz="2400" b="1" dirty="0">
                <a:latin typeface="黑体" panose="02010609060101010101" pitchFamily="49" charset="-122"/>
                <a:ea typeface="黑体" panose="02010609060101010101" pitchFamily="49" charset="-122"/>
              </a:rPr>
              <a:t>，呼吸流量换能器游离侧支管</a:t>
            </a:r>
            <a:r>
              <a:rPr lang="zh-CN" altLang="en-US" sz="2400" b="1" dirty="0">
                <a:solidFill>
                  <a:srgbClr val="000099"/>
                </a:solidFill>
                <a:latin typeface="黑体" panose="02010609060101010101" pitchFamily="49" charset="-122"/>
                <a:ea typeface="黑体" panose="02010609060101010101" pitchFamily="49" charset="-122"/>
              </a:rPr>
              <a:t>连接橡胶管</a:t>
            </a:r>
            <a:r>
              <a:rPr lang="zh-CN" altLang="en-US" sz="2400" b="1" dirty="0">
                <a:latin typeface="黑体" panose="02010609060101010101" pitchFamily="49" charset="-122"/>
                <a:ea typeface="黑体" panose="02010609060101010101" pitchFamily="49" charset="-122"/>
              </a:rPr>
              <a:t>），观察此时呼吸运动的变化。出现明显变化后，立即去掉橡胶管，观察恢复过程。</a:t>
            </a:r>
            <a:endParaRPr lang="en-US" altLang="zh-CN" sz="2400" b="1" dirty="0">
              <a:latin typeface="黑体" panose="02010609060101010101" pitchFamily="49" charset="-122"/>
              <a:ea typeface="黑体" panose="02010609060101010101" pitchFamily="49" charset="-122"/>
            </a:endParaRPr>
          </a:p>
          <a:p>
            <a:pPr algn="just">
              <a:lnSpc>
                <a:spcPct val="110000"/>
              </a:lnSpc>
              <a:spcBef>
                <a:spcPts val="600"/>
              </a:spcBef>
            </a:pPr>
            <a:r>
              <a:rPr lang="zh-CN" altLang="en-US" sz="2400" b="1" dirty="0">
                <a:solidFill>
                  <a:srgbClr val="000099"/>
                </a:solidFill>
                <a:latin typeface="黑体" panose="02010609060101010101" pitchFamily="49" charset="-122"/>
                <a:ea typeface="黑体" panose="02010609060101010101" pitchFamily="49" charset="-122"/>
              </a:rPr>
              <a:t>升高血液中</a:t>
            </a:r>
            <a:r>
              <a:rPr lang="en-US" altLang="zh-CN" sz="2400" b="1" dirty="0">
                <a:solidFill>
                  <a:srgbClr val="000099"/>
                </a:solidFill>
                <a:latin typeface="黑体" panose="02010609060101010101" pitchFamily="49" charset="-122"/>
                <a:ea typeface="黑体" panose="02010609060101010101" pitchFamily="49" charset="-122"/>
              </a:rPr>
              <a:t>H</a:t>
            </a:r>
            <a:r>
              <a:rPr lang="en-US" altLang="zh-CN" sz="2400" b="1" baseline="30000" dirty="0">
                <a:solidFill>
                  <a:srgbClr val="000099"/>
                </a:solidFill>
                <a:latin typeface="黑体" panose="02010609060101010101" pitchFamily="49" charset="-122"/>
                <a:ea typeface="黑体" panose="02010609060101010101" pitchFamily="49" charset="-122"/>
              </a:rPr>
              <a:t>+</a:t>
            </a:r>
            <a:r>
              <a:rPr lang="zh-CN" altLang="en-US" sz="2400" b="1" dirty="0">
                <a:solidFill>
                  <a:srgbClr val="000099"/>
                </a:solidFill>
                <a:latin typeface="黑体" panose="02010609060101010101" pitchFamily="49" charset="-122"/>
                <a:ea typeface="黑体" panose="02010609060101010101" pitchFamily="49" charset="-122"/>
              </a:rPr>
              <a:t>浓度</a:t>
            </a:r>
            <a:r>
              <a:rPr lang="zh-CN" altLang="en-US" sz="2400" b="1" dirty="0">
                <a:latin typeface="黑体" panose="02010609060101010101" pitchFamily="49" charset="-122"/>
                <a:ea typeface="黑体" panose="02010609060101010101" pitchFamily="49" charset="-122"/>
              </a:rPr>
              <a:t>：</a:t>
            </a:r>
          </a:p>
          <a:p>
            <a:pPr lvl="1" algn="just">
              <a:lnSpc>
                <a:spcPct val="110000"/>
              </a:lnSpc>
              <a:spcBef>
                <a:spcPts val="600"/>
              </a:spcBef>
            </a:pPr>
            <a:r>
              <a:rPr lang="zh-CN" altLang="en-US" sz="2400" b="1" dirty="0">
                <a:latin typeface="黑体" panose="02010609060101010101" pitchFamily="49" charset="-122"/>
                <a:ea typeface="黑体" panose="02010609060101010101" pitchFamily="49" charset="-122"/>
              </a:rPr>
              <a:t>用注射器由耳缘静脉</a:t>
            </a:r>
            <a:r>
              <a:rPr lang="zh-CN" altLang="en-US" sz="2400" b="1" dirty="0">
                <a:solidFill>
                  <a:srgbClr val="990099"/>
                </a:solidFill>
                <a:latin typeface="黑体" panose="02010609060101010101" pitchFamily="49" charset="-122"/>
                <a:ea typeface="黑体" panose="02010609060101010101" pitchFamily="49" charset="-122"/>
              </a:rPr>
              <a:t>缓慢</a:t>
            </a:r>
            <a:r>
              <a:rPr lang="zh-CN" altLang="en-US" sz="2400" b="1" dirty="0">
                <a:latin typeface="黑体" panose="02010609060101010101" pitchFamily="49" charset="-122"/>
                <a:ea typeface="黑体" panose="02010609060101010101" pitchFamily="49" charset="-122"/>
              </a:rPr>
              <a:t>注入</a:t>
            </a:r>
            <a:r>
              <a:rPr lang="en-US" altLang="zh-CN" sz="2400" b="1" dirty="0">
                <a:latin typeface="黑体" panose="02010609060101010101" pitchFamily="49" charset="-122"/>
                <a:ea typeface="黑体" panose="02010609060101010101" pitchFamily="49" charset="-122"/>
              </a:rPr>
              <a:t>3% </a:t>
            </a:r>
            <a:r>
              <a:rPr lang="zh-CN" altLang="en-US" sz="2400" b="1" dirty="0">
                <a:latin typeface="黑体" panose="02010609060101010101" pitchFamily="49" charset="-122"/>
                <a:ea typeface="黑体" panose="02010609060101010101" pitchFamily="49" charset="-122"/>
              </a:rPr>
              <a:t>乳酸</a:t>
            </a:r>
            <a:r>
              <a:rPr lang="en-US" altLang="zh-CN" sz="2400" b="1" dirty="0">
                <a:latin typeface="黑体" panose="02010609060101010101" pitchFamily="49" charset="-122"/>
                <a:ea typeface="黑体" panose="02010609060101010101" pitchFamily="49" charset="-122"/>
              </a:rPr>
              <a:t>0.5 </a:t>
            </a:r>
            <a:r>
              <a:rPr lang="en-US" altLang="zh-CN" sz="2400" b="1" cap="none" dirty="0">
                <a:latin typeface="黑体" panose="02010609060101010101" pitchFamily="49" charset="-122"/>
                <a:ea typeface="黑体" panose="02010609060101010101" pitchFamily="49" charset="-122"/>
              </a:rPr>
              <a:t>m</a:t>
            </a:r>
            <a:r>
              <a:rPr lang="en-US" altLang="zh-CN" sz="2400" b="1" dirty="0">
                <a:latin typeface="黑体" panose="02010609060101010101" pitchFamily="49" charset="-122"/>
                <a:ea typeface="黑体" panose="02010609060101010101" pitchFamily="49" charset="-122"/>
              </a:rPr>
              <a:t>L</a:t>
            </a:r>
            <a:r>
              <a:rPr lang="zh-CN" altLang="en-US" sz="2400" b="1" dirty="0">
                <a:latin typeface="黑体" panose="02010609060101010101" pitchFamily="49" charset="-122"/>
                <a:ea typeface="黑体" panose="02010609060101010101" pitchFamily="49" charset="-122"/>
              </a:rPr>
              <a:t>，使血液</a:t>
            </a:r>
            <a:r>
              <a:rPr lang="en-US" altLang="zh-CN" sz="2400" b="1" dirty="0">
                <a:latin typeface="黑体" panose="02010609060101010101" pitchFamily="49" charset="-122"/>
                <a:ea typeface="黑体" panose="02010609060101010101" pitchFamily="49" charset="-122"/>
              </a:rPr>
              <a:t>pH</a:t>
            </a:r>
            <a:r>
              <a:rPr lang="zh-CN" altLang="en-US" sz="2400" b="1" dirty="0">
                <a:latin typeface="黑体" panose="02010609060101010101" pitchFamily="49" charset="-122"/>
                <a:ea typeface="黑体" panose="02010609060101010101" pitchFamily="49" charset="-122"/>
              </a:rPr>
              <a:t>值降低，观察此时呼吸运动的变化及恢复过程。</a:t>
            </a:r>
            <a:endParaRPr lang="en-US" altLang="zh-CN" sz="24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4933800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a:extLst>
              <a:ext uri="{FF2B5EF4-FFF2-40B4-BE49-F238E27FC236}">
                <a16:creationId xmlns:a16="http://schemas.microsoft.com/office/drawing/2014/main" id="{794FA03A-6291-444A-B7CE-462C085A0D68}"/>
              </a:ext>
            </a:extLst>
          </p:cNvPr>
          <p:cNvSpPr>
            <a:spLocks noGrp="1"/>
          </p:cNvSpPr>
          <p:nvPr>
            <p:ph sz="quarter" idx="13"/>
          </p:nvPr>
        </p:nvSpPr>
        <p:spPr>
          <a:xfrm>
            <a:off x="273213" y="1132701"/>
            <a:ext cx="7733103" cy="3673215"/>
          </a:xfrm>
          <a:solidFill>
            <a:schemeClr val="bg1"/>
          </a:solidFill>
        </p:spPr>
        <p:txBody>
          <a:bodyPr>
            <a:noAutofit/>
          </a:bodyPr>
          <a:lstStyle/>
          <a:p>
            <a:pPr algn="just">
              <a:spcBef>
                <a:spcPts val="450"/>
              </a:spcBef>
            </a:pPr>
            <a:r>
              <a:rPr lang="zh-CN" altLang="en-US" sz="2400" b="1" dirty="0">
                <a:solidFill>
                  <a:srgbClr val="000099"/>
                </a:solidFill>
                <a:latin typeface="黑体" panose="02010609060101010101" pitchFamily="49" charset="-122"/>
                <a:ea typeface="黑体" panose="02010609060101010101" pitchFamily="49" charset="-122"/>
              </a:rPr>
              <a:t>电刺激迷走神经</a:t>
            </a:r>
            <a:r>
              <a:rPr lang="zh-CN" altLang="en-US" sz="2400" b="1" dirty="0">
                <a:latin typeface="黑体" panose="02010609060101010101" pitchFamily="49" charset="-122"/>
                <a:ea typeface="黑体" panose="02010609060101010101" pitchFamily="49" charset="-122"/>
              </a:rPr>
              <a:t>：</a:t>
            </a:r>
            <a:endParaRPr lang="en-US" altLang="zh-CN" sz="2400" b="1" dirty="0">
              <a:latin typeface="黑体" panose="02010609060101010101" pitchFamily="49" charset="-122"/>
              <a:ea typeface="黑体" panose="02010609060101010101" pitchFamily="49" charset="-122"/>
            </a:endParaRPr>
          </a:p>
          <a:p>
            <a:pPr lvl="1" algn="just">
              <a:spcBef>
                <a:spcPts val="450"/>
              </a:spcBef>
            </a:pPr>
            <a:r>
              <a:rPr lang="zh-CN" altLang="en-US" sz="2400" b="1" dirty="0">
                <a:latin typeface="黑体" panose="02010609060101010101" pitchFamily="49" charset="-122"/>
                <a:ea typeface="黑体" panose="02010609060101010101" pitchFamily="49" charset="-122"/>
              </a:rPr>
              <a:t>先描记一段正常的呼吸曲线，切断左侧迷走神经，观察呼吸运动有何变化，计算呼吸频率的百分数。</a:t>
            </a:r>
            <a:endParaRPr lang="en-US" altLang="zh-CN" sz="2400" b="1" dirty="0">
              <a:latin typeface="黑体" panose="02010609060101010101" pitchFamily="49" charset="-122"/>
              <a:ea typeface="黑体" panose="02010609060101010101" pitchFamily="49" charset="-122"/>
            </a:endParaRPr>
          </a:p>
          <a:p>
            <a:pPr lvl="1" algn="just">
              <a:spcBef>
                <a:spcPts val="450"/>
              </a:spcBef>
            </a:pPr>
            <a:r>
              <a:rPr lang="zh-CN" altLang="en-US" sz="2400" b="1" dirty="0">
                <a:solidFill>
                  <a:schemeClr val="bg1">
                    <a:lumMod val="50000"/>
                  </a:schemeClr>
                </a:solidFill>
                <a:latin typeface="黑体" panose="02010609060101010101" pitchFamily="49" charset="-122"/>
                <a:ea typeface="黑体" panose="02010609060101010101" pitchFamily="49" charset="-122"/>
              </a:rPr>
              <a:t>再切断右侧迷走神经（两端结扎中间剪断），观察呼吸运动有何变化。</a:t>
            </a:r>
            <a:endParaRPr lang="en-US" altLang="zh-CN" sz="2400" b="1" dirty="0">
              <a:solidFill>
                <a:schemeClr val="bg1">
                  <a:lumMod val="50000"/>
                </a:schemeClr>
              </a:solidFill>
              <a:latin typeface="黑体" panose="02010609060101010101" pitchFamily="49" charset="-122"/>
              <a:ea typeface="黑体" panose="02010609060101010101" pitchFamily="49" charset="-122"/>
            </a:endParaRPr>
          </a:p>
          <a:p>
            <a:pPr lvl="1" algn="just">
              <a:spcBef>
                <a:spcPts val="450"/>
              </a:spcBef>
            </a:pPr>
            <a:r>
              <a:rPr lang="zh-CN" altLang="en-US" sz="2400" b="1" dirty="0">
                <a:solidFill>
                  <a:schemeClr val="bg1">
                    <a:lumMod val="50000"/>
                  </a:schemeClr>
                </a:solidFill>
                <a:latin typeface="黑体" panose="02010609060101010101" pitchFamily="49" charset="-122"/>
                <a:ea typeface="黑体" panose="02010609060101010101" pitchFamily="49" charset="-122"/>
              </a:rPr>
              <a:t>在此基础上，观察记录以中等强度和频率电刺激右侧迷走神经中枢端所致的呼吸运动的变化。</a:t>
            </a:r>
            <a:endParaRPr lang="en-US" altLang="zh-CN" sz="2400" b="1" dirty="0">
              <a:solidFill>
                <a:srgbClr val="000099"/>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2286216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483311" y="1112450"/>
            <a:ext cx="7448577" cy="4863047"/>
          </a:xfrm>
        </p:spPr>
        <p:txBody>
          <a:bodyPr>
            <a:normAutofit/>
          </a:bodyPr>
          <a:lstStyle/>
          <a:p>
            <a:pPr algn="just">
              <a:spcBef>
                <a:spcPts val="450"/>
              </a:spcBef>
            </a:pPr>
            <a:r>
              <a:rPr lang="zh-CN" altLang="en-US" sz="2400" b="1" dirty="0">
                <a:solidFill>
                  <a:srgbClr val="000099"/>
                </a:solidFill>
                <a:latin typeface="黑体" panose="02010609060101010101" pitchFamily="49" charset="-122"/>
              </a:rPr>
              <a:t>肺牵张反射</a:t>
            </a:r>
            <a:r>
              <a:rPr lang="zh-CN" altLang="en-US" sz="2400" b="1" dirty="0">
                <a:latin typeface="黑体" panose="02010609060101010101" pitchFamily="49" charset="-122"/>
              </a:rPr>
              <a:t>：不做（需用张力法或呼吸换能器法）</a:t>
            </a:r>
          </a:p>
          <a:p>
            <a:pPr lvl="1" algn="just">
              <a:spcBef>
                <a:spcPts val="450"/>
              </a:spcBef>
            </a:pPr>
            <a:r>
              <a:rPr lang="zh-CN" altLang="en-US" sz="2400" b="1" dirty="0">
                <a:latin typeface="黑体" panose="02010609060101010101" pitchFamily="49" charset="-122"/>
              </a:rPr>
              <a:t>将预先抽取 </a:t>
            </a:r>
            <a:r>
              <a:rPr lang="en-US" altLang="zh-CN" sz="2400" b="1" dirty="0">
                <a:latin typeface="黑体" panose="02010609060101010101" pitchFamily="49" charset="-122"/>
              </a:rPr>
              <a:t>50 mL</a:t>
            </a:r>
            <a:r>
              <a:rPr lang="zh-CN" altLang="en-US" sz="2400" b="1" dirty="0">
                <a:latin typeface="黑体" panose="02010609060101010101" pitchFamily="49" charset="-122"/>
              </a:rPr>
              <a:t>空气的注射器连接在气管插管的一侧支管上，于吸气末缓慢注入肺内，同时夹闭所有游离侧支管，使肺保持在持续扩张状态，注入过程于三个呼吸周期内完成。观察记录呼吸运动曲线的变化情况，并观察记录呼吸运动恢复过程。</a:t>
            </a:r>
            <a:endParaRPr lang="en-US" altLang="zh-CN" sz="2400" b="1" dirty="0">
              <a:latin typeface="黑体" panose="02010609060101010101" pitchFamily="49" charset="-122"/>
            </a:endParaRPr>
          </a:p>
          <a:p>
            <a:pPr lvl="1" algn="just">
              <a:spcBef>
                <a:spcPts val="450"/>
              </a:spcBef>
            </a:pPr>
            <a:r>
              <a:rPr lang="zh-CN" altLang="en-US" sz="2400" b="1" dirty="0">
                <a:latin typeface="黑体" panose="02010609060101010101" pitchFamily="49" charset="-122"/>
              </a:rPr>
              <a:t>于呼气末用注射器抽取肺内气体 </a:t>
            </a:r>
            <a:r>
              <a:rPr lang="en-US" altLang="zh-CN" sz="2400" b="1" dirty="0">
                <a:latin typeface="黑体" panose="02010609060101010101" pitchFamily="49" charset="-122"/>
              </a:rPr>
              <a:t>50 mL</a:t>
            </a:r>
            <a:r>
              <a:rPr lang="zh-CN" altLang="en-US" sz="2400" b="1" dirty="0">
                <a:latin typeface="黑体" panose="02010609060101010101" pitchFamily="49" charset="-122"/>
              </a:rPr>
              <a:t>，使肺保持在塌陷状态，观察呼吸状态有何区别，并观察记录呼吸运动恢复过程。</a:t>
            </a:r>
            <a:endParaRPr lang="zh-CN" altLang="en-US" sz="2400" dirty="0"/>
          </a:p>
          <a:p>
            <a:endParaRPr lang="zh-CN" altLang="en-US" dirty="0"/>
          </a:p>
        </p:txBody>
      </p:sp>
    </p:spTree>
    <p:extLst>
      <p:ext uri="{BB962C8B-B14F-4D97-AF65-F5344CB8AC3E}">
        <p14:creationId xmlns:p14="http://schemas.microsoft.com/office/powerpoint/2010/main" val="3131897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6702" y="649129"/>
            <a:ext cx="5734031" cy="461665"/>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家兔呼吸运动实验流程：</a:t>
            </a:r>
          </a:p>
        </p:txBody>
      </p:sp>
      <p:grpSp>
        <p:nvGrpSpPr>
          <p:cNvPr id="32" name="组合 31">
            <a:extLst>
              <a:ext uri="{FF2B5EF4-FFF2-40B4-BE49-F238E27FC236}">
                <a16:creationId xmlns:a16="http://schemas.microsoft.com/office/drawing/2014/main" id="{DD46DA7C-8E73-4629-A247-B2CF645EE4A0}"/>
              </a:ext>
            </a:extLst>
          </p:cNvPr>
          <p:cNvGrpSpPr/>
          <p:nvPr/>
        </p:nvGrpSpPr>
        <p:grpSpPr>
          <a:xfrm>
            <a:off x="2792759" y="1423913"/>
            <a:ext cx="4469278" cy="4317237"/>
            <a:chOff x="3780874" y="913701"/>
            <a:chExt cx="3728631" cy="5756316"/>
          </a:xfrm>
        </p:grpSpPr>
        <p:sp>
          <p:nvSpPr>
            <p:cNvPr id="4" name="内容占位符 2"/>
            <p:cNvSpPr txBox="1">
              <a:spLocks/>
            </p:cNvSpPr>
            <p:nvPr/>
          </p:nvSpPr>
          <p:spPr bwMode="auto">
            <a:xfrm>
              <a:off x="3780874" y="913701"/>
              <a:ext cx="3728631" cy="575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a:lstStyle>
            <a:p>
              <a:pPr eaLnBrk="1" hangingPunct="1">
                <a:defRPr/>
              </a:pPr>
              <a:r>
                <a:rPr lang="zh-CN" altLang="en-US" sz="2400" b="1" kern="0" dirty="0">
                  <a:latin typeface="黑体" panose="02010609060101010101" pitchFamily="49" charset="-122"/>
                  <a:ea typeface="黑体" panose="02010609060101010101" pitchFamily="49" charset="-122"/>
                </a:rPr>
                <a:t>正常呼吸与血压曲线</a:t>
              </a:r>
              <a:endParaRPr lang="en-US" altLang="zh-CN" sz="2400" b="1" kern="0" dirty="0">
                <a:latin typeface="黑体" panose="02010609060101010101" pitchFamily="49" charset="-122"/>
                <a:ea typeface="黑体" panose="02010609060101010101" pitchFamily="49" charset="-122"/>
              </a:endParaRPr>
            </a:p>
            <a:p>
              <a:pPr eaLnBrk="1" hangingPunct="1">
                <a:defRPr/>
              </a:pPr>
              <a:endParaRPr lang="zh-CN" altLang="en-US" sz="2400" b="1" kern="0" dirty="0">
                <a:latin typeface="黑体" panose="02010609060101010101" pitchFamily="49" charset="-122"/>
                <a:ea typeface="黑体" panose="02010609060101010101" pitchFamily="49" charset="-122"/>
              </a:endParaRPr>
            </a:p>
            <a:p>
              <a:pPr eaLnBrk="1" hangingPunct="1">
                <a:defRPr/>
              </a:pPr>
              <a:r>
                <a:rPr lang="zh-CN" altLang="en-US" sz="2400" b="1" dirty="0">
                  <a:latin typeface="黑体" panose="02010609060101010101" pitchFamily="49" charset="-122"/>
                  <a:ea typeface="黑体" panose="02010609060101010101" pitchFamily="49" charset="-122"/>
                </a:rPr>
                <a:t>增加吸入气中的</a:t>
              </a:r>
              <a:r>
                <a:rPr lang="en-US" altLang="zh-CN" sz="2400" b="1" dirty="0">
                  <a:latin typeface="黑体" panose="02010609060101010101" pitchFamily="49" charset="-122"/>
                  <a:ea typeface="黑体" panose="02010609060101010101" pitchFamily="49" charset="-122"/>
                </a:rPr>
                <a:t>CO</a:t>
              </a:r>
              <a:r>
                <a:rPr lang="en-US" altLang="zh-CN" sz="2400" b="1" baseline="-25000" dirty="0">
                  <a:latin typeface="黑体" panose="02010609060101010101" pitchFamily="49" charset="-122"/>
                  <a:ea typeface="黑体" panose="02010609060101010101" pitchFamily="49" charset="-122"/>
                </a:rPr>
                <a:t>2</a:t>
              </a:r>
              <a:r>
                <a:rPr lang="zh-CN" altLang="en-US" sz="2400" b="1" dirty="0">
                  <a:latin typeface="黑体" panose="02010609060101010101" pitchFamily="49" charset="-122"/>
                  <a:ea typeface="黑体" panose="02010609060101010101" pitchFamily="49" charset="-122"/>
                </a:rPr>
                <a:t>浓度</a:t>
              </a:r>
            </a:p>
            <a:p>
              <a:pPr eaLnBrk="1" hangingPunct="1">
                <a:defRPr/>
              </a:pPr>
              <a:endParaRPr lang="zh-CN" altLang="en-US" sz="2400" b="1" kern="0" dirty="0">
                <a:latin typeface="黑体" panose="02010609060101010101" pitchFamily="49" charset="-122"/>
                <a:ea typeface="黑体" panose="02010609060101010101" pitchFamily="49" charset="-122"/>
              </a:endParaRPr>
            </a:p>
            <a:p>
              <a:pPr eaLnBrk="1" hangingPunct="1">
                <a:defRPr/>
              </a:pPr>
              <a:r>
                <a:rPr lang="zh-CN" altLang="en-US" sz="2400" b="1" dirty="0">
                  <a:latin typeface="黑体" panose="02010609060101010101" pitchFamily="49" charset="-122"/>
                  <a:ea typeface="黑体" panose="02010609060101010101" pitchFamily="49" charset="-122"/>
                </a:rPr>
                <a:t>增大无效腔</a:t>
              </a:r>
              <a:endParaRPr lang="en-US" altLang="zh-CN" sz="2400" b="1" dirty="0">
                <a:latin typeface="黑体" panose="02010609060101010101" pitchFamily="49" charset="-122"/>
                <a:ea typeface="黑体" panose="02010609060101010101" pitchFamily="49" charset="-122"/>
              </a:endParaRPr>
            </a:p>
            <a:p>
              <a:pPr eaLnBrk="1" hangingPunct="1">
                <a:defRPr/>
              </a:pPr>
              <a:endParaRPr lang="zh-CN" altLang="en-US" sz="2400" b="1" kern="0" dirty="0">
                <a:latin typeface="黑体" panose="02010609060101010101" pitchFamily="49" charset="-122"/>
                <a:ea typeface="黑体" panose="02010609060101010101" pitchFamily="49" charset="-122"/>
              </a:endParaRPr>
            </a:p>
            <a:p>
              <a:pPr eaLnBrk="1" hangingPunct="1">
                <a:defRPr/>
              </a:pPr>
              <a:r>
                <a:rPr lang="zh-CN" altLang="en-US" sz="2400" b="1" dirty="0">
                  <a:latin typeface="黑体" panose="02010609060101010101" pitchFamily="49" charset="-122"/>
                  <a:ea typeface="黑体" panose="02010609060101010101" pitchFamily="49" charset="-122"/>
                </a:rPr>
                <a:t>升高血液中</a:t>
              </a:r>
              <a:r>
                <a:rPr lang="en-US" altLang="zh-CN" sz="2400" b="1" dirty="0">
                  <a:latin typeface="黑体" panose="02010609060101010101" pitchFamily="49" charset="-122"/>
                  <a:ea typeface="黑体" panose="02010609060101010101" pitchFamily="49" charset="-122"/>
                </a:rPr>
                <a:t>H</a:t>
              </a:r>
              <a:r>
                <a:rPr lang="en-US" altLang="zh-CN" sz="2400" b="1" baseline="30000"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浓度</a:t>
              </a:r>
              <a:endParaRPr lang="en-US" altLang="zh-CN" sz="2400" b="1" dirty="0">
                <a:latin typeface="黑体" panose="02010609060101010101" pitchFamily="49" charset="-122"/>
                <a:ea typeface="黑体" panose="02010609060101010101" pitchFamily="49" charset="-122"/>
              </a:endParaRPr>
            </a:p>
            <a:p>
              <a:pPr eaLnBrk="1" hangingPunct="1">
                <a:defRPr/>
              </a:pPr>
              <a:endParaRPr lang="en-US" altLang="zh-CN" sz="2400" b="1" kern="0" dirty="0">
                <a:latin typeface="黑体" panose="02010609060101010101" pitchFamily="49" charset="-122"/>
                <a:ea typeface="黑体" panose="02010609060101010101" pitchFamily="49" charset="-122"/>
              </a:endParaRPr>
            </a:p>
            <a:p>
              <a:pPr eaLnBrk="1" hangingPunct="1">
                <a:defRPr/>
              </a:pPr>
              <a:r>
                <a:rPr lang="zh-CN" altLang="en-US" sz="2400" b="1" kern="0" dirty="0">
                  <a:latin typeface="黑体" panose="02010609060101010101" pitchFamily="49" charset="-122"/>
                  <a:ea typeface="黑体" panose="02010609060101010101" pitchFamily="49" charset="-122"/>
                </a:rPr>
                <a:t>电刺激迷走神经</a:t>
              </a:r>
              <a:endParaRPr lang="en-US" altLang="zh-CN" sz="2400" b="1" kern="0" dirty="0">
                <a:latin typeface="黑体" panose="02010609060101010101" pitchFamily="49" charset="-122"/>
                <a:ea typeface="黑体" panose="02010609060101010101" pitchFamily="49" charset="-122"/>
              </a:endParaRPr>
            </a:p>
          </p:txBody>
        </p:sp>
        <p:cxnSp>
          <p:nvCxnSpPr>
            <p:cNvPr id="5" name="直接箭头连接符 4"/>
            <p:cNvCxnSpPr/>
            <p:nvPr/>
          </p:nvCxnSpPr>
          <p:spPr bwMode="auto">
            <a:xfrm>
              <a:off x="5304919" y="1645478"/>
              <a:ext cx="0" cy="433387"/>
            </a:xfrm>
            <a:prstGeom prst="straightConnector1">
              <a:avLst/>
            </a:prstGeom>
            <a:ln w="31750">
              <a:solidFill>
                <a:srgbClr val="2104CC"/>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bwMode="auto">
            <a:xfrm>
              <a:off x="5301455" y="2839746"/>
              <a:ext cx="0" cy="404949"/>
            </a:xfrm>
            <a:prstGeom prst="straightConnector1">
              <a:avLst/>
            </a:prstGeom>
            <a:ln w="31750">
              <a:solidFill>
                <a:srgbClr val="2104CC"/>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bwMode="auto">
            <a:xfrm>
              <a:off x="5324142" y="3933633"/>
              <a:ext cx="0" cy="431800"/>
            </a:xfrm>
            <a:prstGeom prst="straightConnector1">
              <a:avLst/>
            </a:prstGeom>
            <a:ln w="31750">
              <a:solidFill>
                <a:srgbClr val="2104CC"/>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bwMode="auto">
            <a:xfrm>
              <a:off x="5341887" y="5173978"/>
              <a:ext cx="0" cy="431800"/>
            </a:xfrm>
            <a:prstGeom prst="straightConnector1">
              <a:avLst/>
            </a:prstGeom>
            <a:ln w="31750">
              <a:solidFill>
                <a:srgbClr val="2104CC"/>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7203083"/>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ctrTitle" idx="4294967295"/>
          </p:nvPr>
        </p:nvSpPr>
        <p:spPr>
          <a:xfrm>
            <a:off x="1052624" y="2136840"/>
            <a:ext cx="8293395" cy="1821656"/>
          </a:xfrm>
        </p:spPr>
        <p:txBody>
          <a:bodyPr anchor="ctr">
            <a:normAutofit/>
          </a:bodyPr>
          <a:lstStyle/>
          <a:p>
            <a:pPr algn="l"/>
            <a:r>
              <a:rPr lang="zh-CN" altLang="en-US" sz="2800" dirty="0">
                <a:solidFill>
                  <a:srgbClr val="7030A0"/>
                </a:solidFill>
                <a:effectLst/>
                <a:latin typeface="黑体" panose="02010609060101010101" pitchFamily="49" charset="-122"/>
                <a:ea typeface="黑体" panose="02010609060101010101" pitchFamily="49" charset="-122"/>
              </a:rPr>
              <a:t>实验</a:t>
            </a:r>
            <a:r>
              <a:rPr lang="en-US" altLang="zh-CN" sz="2800" dirty="0">
                <a:solidFill>
                  <a:srgbClr val="7030A0"/>
                </a:solidFill>
                <a:effectLst/>
                <a:latin typeface="黑体" panose="02010609060101010101" pitchFamily="49" charset="-122"/>
                <a:ea typeface="黑体" panose="02010609060101010101" pitchFamily="49" charset="-122"/>
              </a:rPr>
              <a:t>8</a:t>
            </a:r>
            <a:r>
              <a:rPr lang="zh-CN" altLang="en-US" sz="2800" dirty="0">
                <a:solidFill>
                  <a:srgbClr val="7030A0"/>
                </a:solidFill>
                <a:effectLst/>
                <a:latin typeface="黑体" panose="02010609060101010101" pitchFamily="49" charset="-122"/>
                <a:ea typeface="黑体" panose="02010609060101010101" pitchFamily="49" charset="-122"/>
              </a:rPr>
              <a:t>  家兔在体消化管活动观察与记录</a:t>
            </a:r>
            <a:br>
              <a:rPr lang="en-US" altLang="zh-CN" sz="2800" dirty="0">
                <a:solidFill>
                  <a:srgbClr val="7030A0"/>
                </a:solidFill>
                <a:effectLst/>
                <a:latin typeface="黑体" panose="02010609060101010101" pitchFamily="49" charset="-122"/>
                <a:ea typeface="黑体" panose="02010609060101010101" pitchFamily="49" charset="-122"/>
              </a:rPr>
            </a:br>
            <a:br>
              <a:rPr lang="en-US" altLang="zh-CN" sz="2800" dirty="0">
                <a:solidFill>
                  <a:srgbClr val="7030A0"/>
                </a:solidFill>
                <a:effectLst/>
                <a:latin typeface="黑体" panose="02010609060101010101" pitchFamily="49" charset="-122"/>
                <a:ea typeface="黑体" panose="02010609060101010101" pitchFamily="49" charset="-122"/>
              </a:rPr>
            </a:br>
            <a:endParaRPr lang="zh-CN" altLang="en-US" sz="2800" dirty="0">
              <a:solidFill>
                <a:srgbClr val="7030A0"/>
              </a:solidFill>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622877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内容占位符 2"/>
          <p:cNvSpPr>
            <a:spLocks noGrp="1"/>
          </p:cNvSpPr>
          <p:nvPr>
            <p:ph idx="4294967295"/>
          </p:nvPr>
        </p:nvSpPr>
        <p:spPr>
          <a:xfrm>
            <a:off x="591434" y="1788153"/>
            <a:ext cx="7708605" cy="3431381"/>
          </a:xfrm>
        </p:spPr>
        <p:txBody>
          <a:bodyPr>
            <a:normAutofit/>
          </a:bodyPr>
          <a:lstStyle/>
          <a:p>
            <a:pPr algn="just">
              <a:lnSpc>
                <a:spcPct val="120000"/>
              </a:lnSpc>
              <a:spcBef>
                <a:spcPts val="900"/>
              </a:spcBef>
            </a:pPr>
            <a:r>
              <a:rPr lang="zh-CN" altLang="en-US" sz="2400" b="1" dirty="0">
                <a:latin typeface="黑体" panose="02010609060101010101" pitchFamily="49" charset="-122"/>
                <a:ea typeface="黑体" panose="02010609060101010101" pitchFamily="49" charset="-122"/>
              </a:rPr>
              <a:t>呼吸运动是呼吸中枢节律性活动的反映。</a:t>
            </a:r>
          </a:p>
          <a:p>
            <a:pPr algn="just">
              <a:lnSpc>
                <a:spcPct val="120000"/>
              </a:lnSpc>
              <a:spcBef>
                <a:spcPts val="900"/>
              </a:spcBef>
            </a:pPr>
            <a:r>
              <a:rPr lang="zh-CN" altLang="en-US" sz="2400" b="1" dirty="0">
                <a:latin typeface="黑体" panose="02010609060101010101" pitchFamily="49" charset="-122"/>
                <a:ea typeface="黑体" panose="02010609060101010101" pitchFamily="49" charset="-122"/>
              </a:rPr>
              <a:t>在不同生理状态下，呼吸运动所发生的适应性变化有赖于神经系统的</a:t>
            </a:r>
            <a:r>
              <a:rPr lang="zh-CN" altLang="en-US" sz="2400" b="1" dirty="0">
                <a:solidFill>
                  <a:srgbClr val="430086"/>
                </a:solidFill>
                <a:latin typeface="黑体" panose="02010609060101010101" pitchFamily="49" charset="-122"/>
                <a:ea typeface="黑体" panose="02010609060101010101" pitchFamily="49" charset="-122"/>
              </a:rPr>
              <a:t>反射性调节</a:t>
            </a:r>
            <a:r>
              <a:rPr lang="zh-CN" altLang="en-US" sz="2400" b="1" dirty="0">
                <a:latin typeface="黑体" panose="02010609060101010101" pitchFamily="49" charset="-122"/>
                <a:ea typeface="黑体" panose="02010609060101010101" pitchFamily="49" charset="-122"/>
              </a:rPr>
              <a:t>，其中较为重要的有</a:t>
            </a:r>
            <a:r>
              <a:rPr lang="zh-CN" altLang="en-US" sz="2400" b="1" dirty="0">
                <a:solidFill>
                  <a:srgbClr val="0000CC"/>
                </a:solidFill>
                <a:latin typeface="黑体" panose="02010609060101010101" pitchFamily="49" charset="-122"/>
                <a:ea typeface="黑体" panose="02010609060101010101" pitchFamily="49" charset="-122"/>
              </a:rPr>
              <a:t>呼吸中枢</a:t>
            </a:r>
            <a:r>
              <a:rPr lang="zh-CN" altLang="en-US" sz="2400" b="1" dirty="0">
                <a:latin typeface="黑体" panose="02010609060101010101" pitchFamily="49" charset="-122"/>
                <a:ea typeface="黑体" panose="02010609060101010101" pitchFamily="49" charset="-122"/>
              </a:rPr>
              <a:t>、</a:t>
            </a:r>
            <a:r>
              <a:rPr lang="zh-CN" altLang="en-US" sz="2400" b="1" dirty="0">
                <a:solidFill>
                  <a:srgbClr val="0000CC"/>
                </a:solidFill>
                <a:latin typeface="黑体" panose="02010609060101010101" pitchFamily="49" charset="-122"/>
                <a:ea typeface="黑体" panose="02010609060101010101" pitchFamily="49" charset="-122"/>
              </a:rPr>
              <a:t>肺牵张反射</a:t>
            </a:r>
            <a:r>
              <a:rPr lang="zh-CN" altLang="en-US" sz="2400" b="1" dirty="0">
                <a:latin typeface="黑体" panose="02010609060101010101" pitchFamily="49" charset="-122"/>
                <a:ea typeface="黑体" panose="02010609060101010101" pitchFamily="49" charset="-122"/>
              </a:rPr>
              <a:t>以及</a:t>
            </a:r>
            <a:r>
              <a:rPr lang="zh-CN" altLang="en-US" sz="2400" b="1" dirty="0">
                <a:solidFill>
                  <a:srgbClr val="0000CC"/>
                </a:solidFill>
                <a:latin typeface="黑体" panose="02010609060101010101" pitchFamily="49" charset="-122"/>
                <a:ea typeface="黑体" panose="02010609060101010101" pitchFamily="49" charset="-122"/>
              </a:rPr>
              <a:t>外周化学感受器</a:t>
            </a:r>
            <a:r>
              <a:rPr lang="zh-CN" altLang="en-US" sz="2400" b="1" dirty="0">
                <a:latin typeface="黑体" panose="02010609060101010101" pitchFamily="49" charset="-122"/>
                <a:ea typeface="黑体" panose="02010609060101010101" pitchFamily="49" charset="-122"/>
              </a:rPr>
              <a:t>的反射性调节。</a:t>
            </a:r>
          </a:p>
          <a:p>
            <a:pPr algn="just">
              <a:lnSpc>
                <a:spcPct val="120000"/>
              </a:lnSpc>
              <a:spcBef>
                <a:spcPts val="900"/>
              </a:spcBef>
            </a:pPr>
            <a:r>
              <a:rPr lang="zh-CN" altLang="en-US" sz="2400" b="1" dirty="0">
                <a:latin typeface="黑体" panose="02010609060101010101" pitchFamily="49" charset="-122"/>
                <a:ea typeface="黑体" panose="02010609060101010101" pitchFamily="49" charset="-122"/>
              </a:rPr>
              <a:t>因此，体内外各种刺激可以直接作用于中枢部位或通过不同的感受器反射性地影响呼吸运动。</a:t>
            </a:r>
            <a:endParaRPr lang="en-US" altLang="zh-CN" sz="2400" b="1" dirty="0">
              <a:latin typeface="黑体" panose="02010609060101010101" pitchFamily="49" charset="-122"/>
              <a:ea typeface="黑体" panose="02010609060101010101" pitchFamily="49" charset="-122"/>
            </a:endParaRPr>
          </a:p>
        </p:txBody>
      </p:sp>
      <p:sp>
        <p:nvSpPr>
          <p:cNvPr id="2" name="标题 1">
            <a:extLst>
              <a:ext uri="{FF2B5EF4-FFF2-40B4-BE49-F238E27FC236}">
                <a16:creationId xmlns:a16="http://schemas.microsoft.com/office/drawing/2014/main" id="{7D24FE0A-6A0D-59C2-C52A-F43DA2332ACA}"/>
              </a:ext>
            </a:extLst>
          </p:cNvPr>
          <p:cNvSpPr txBox="1">
            <a:spLocks/>
          </p:cNvSpPr>
          <p:nvPr/>
        </p:nvSpPr>
        <p:spPr>
          <a:xfrm>
            <a:off x="205395" y="705120"/>
            <a:ext cx="2717839" cy="442359"/>
          </a:xfrm>
          <a:prstGeom prst="rect">
            <a:avLst/>
          </a:prstGeom>
          <a:noFill/>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lnSpc>
                <a:spcPct val="90000"/>
              </a:lnSpc>
              <a:spcAft>
                <a:spcPts val="0"/>
              </a:spcAft>
            </a:pPr>
            <a:r>
              <a:rPr lang="en-US" altLang="zh-CN" sz="2800" dirty="0">
                <a:solidFill>
                  <a:srgbClr val="3A22C8"/>
                </a:solidFill>
                <a:effectLst/>
                <a:latin typeface="Arial" panose="020B0604020202020204" pitchFamily="34" charset="0"/>
                <a:ea typeface="黑体" panose="02010609060101010101" pitchFamily="49" charset="-122"/>
                <a:cs typeface="Arial" panose="020B0604020202020204" pitchFamily="34" charset="0"/>
              </a:rPr>
              <a:t>I  </a:t>
            </a:r>
            <a:r>
              <a:rPr lang="zh-CN" altLang="en-US" sz="2800" dirty="0">
                <a:solidFill>
                  <a:srgbClr val="3A22C8"/>
                </a:solidFill>
                <a:effectLst/>
                <a:latin typeface="黑体" panose="02010609060101010101" pitchFamily="49" charset="-122"/>
                <a:ea typeface="黑体" panose="02010609060101010101" pitchFamily="49" charset="-122"/>
                <a:cs typeface="+mn-cs"/>
              </a:rPr>
              <a:t>基本实验原理</a:t>
            </a:r>
          </a:p>
        </p:txBody>
      </p:sp>
    </p:spTree>
    <p:extLst>
      <p:ext uri="{BB962C8B-B14F-4D97-AF65-F5344CB8AC3E}">
        <p14:creationId xmlns:p14="http://schemas.microsoft.com/office/powerpoint/2010/main" val="3030218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393586" y="712841"/>
            <a:ext cx="7719056" cy="6038833"/>
          </a:xfrm>
        </p:spPr>
        <p:txBody>
          <a:bodyPr>
            <a:noAutofit/>
          </a:bodyPr>
          <a:lstStyle/>
          <a:p>
            <a:pPr algn="just">
              <a:spcBef>
                <a:spcPts val="450"/>
              </a:spcBef>
            </a:pPr>
            <a:r>
              <a:rPr lang="zh-CN" altLang="en-US" sz="2400" b="1" dirty="0">
                <a:latin typeface="黑体" panose="02010609060101010101" pitchFamily="49" charset="-122"/>
                <a:ea typeface="黑体" panose="02010609060101010101" pitchFamily="49" charset="-122"/>
              </a:rPr>
              <a:t>腹部手术：</a:t>
            </a:r>
            <a:endParaRPr lang="en-US" altLang="zh-CN" sz="2400" b="1" dirty="0">
              <a:latin typeface="黑体" panose="02010609060101010101" pitchFamily="49" charset="-122"/>
              <a:ea typeface="黑体" panose="02010609060101010101" pitchFamily="49" charset="-122"/>
            </a:endParaRPr>
          </a:p>
          <a:p>
            <a:pPr lvl="1" algn="just">
              <a:spcBef>
                <a:spcPts val="1200"/>
              </a:spcBef>
            </a:pPr>
            <a:r>
              <a:rPr lang="zh-CN" altLang="en-US" sz="2400" b="1" dirty="0">
                <a:solidFill>
                  <a:srgbClr val="000099"/>
                </a:solidFill>
                <a:latin typeface="黑体" panose="02010609060101010101" pitchFamily="49" charset="-122"/>
                <a:ea typeface="黑体" panose="02010609060101010101" pitchFamily="49" charset="-122"/>
              </a:rPr>
              <a:t>暴露胃和肠</a:t>
            </a:r>
            <a:r>
              <a:rPr lang="en-US" altLang="zh-CN" sz="2400" b="1" dirty="0">
                <a:solidFill>
                  <a:srgbClr val="000099"/>
                </a:solidFill>
                <a:latin typeface="黑体" panose="02010609060101010101" pitchFamily="49" charset="-122"/>
                <a:ea typeface="黑体" panose="02010609060101010101" pitchFamily="49" charset="-122"/>
              </a:rPr>
              <a:t>:</a:t>
            </a:r>
          </a:p>
          <a:p>
            <a:pPr lvl="1" algn="just">
              <a:spcBef>
                <a:spcPts val="450"/>
              </a:spcBef>
            </a:pPr>
            <a:r>
              <a:rPr lang="zh-CN" altLang="en-US" sz="2400" b="1" dirty="0">
                <a:latin typeface="黑体" panose="02010609060101010101" pitchFamily="49" charset="-122"/>
                <a:ea typeface="黑体" panose="02010609060101010101" pitchFamily="49" charset="-122"/>
              </a:rPr>
              <a:t>剪掉腹部被毛，从耻骨联合前约</a:t>
            </a:r>
            <a:r>
              <a:rPr lang="en-US" altLang="zh-CN" sz="2400" b="1" dirty="0">
                <a:latin typeface="黑体" panose="02010609060101010101" pitchFamily="49" charset="-122"/>
                <a:ea typeface="黑体" panose="02010609060101010101" pitchFamily="49" charset="-122"/>
              </a:rPr>
              <a:t>5 cm</a:t>
            </a:r>
            <a:r>
              <a:rPr lang="zh-CN" altLang="en-US" sz="2400" b="1" dirty="0">
                <a:latin typeface="黑体" panose="02010609060101010101" pitchFamily="49" charset="-122"/>
                <a:ea typeface="黑体" panose="02010609060101010101" pitchFamily="49" charset="-122"/>
              </a:rPr>
              <a:t>开始，向前沿腹中线打开腹腔约</a:t>
            </a:r>
            <a:r>
              <a:rPr lang="en-US" altLang="zh-CN" sz="2400" b="1" dirty="0">
                <a:latin typeface="黑体" panose="02010609060101010101" pitchFamily="49" charset="-122"/>
                <a:ea typeface="黑体" panose="02010609060101010101" pitchFamily="49" charset="-122"/>
              </a:rPr>
              <a:t>15~20 cm</a:t>
            </a:r>
            <a:r>
              <a:rPr lang="zh-CN" altLang="en-US" sz="2400" b="1" dirty="0">
                <a:latin typeface="黑体" panose="02010609060101010101" pitchFamily="49" charset="-122"/>
                <a:ea typeface="黑体" panose="02010609060101010101" pitchFamily="49" charset="-122"/>
              </a:rPr>
              <a:t>，暴露胃和肠。观察正常情况下胃和小肠的蠕动，小肠的分节运动及其频率，用手指轻触胃部感受其紧张度。</a:t>
            </a:r>
            <a:endParaRPr lang="en-US" altLang="zh-CN" sz="2400" b="1" dirty="0">
              <a:latin typeface="黑体" panose="02010609060101010101" pitchFamily="49" charset="-122"/>
              <a:ea typeface="黑体" panose="02010609060101010101" pitchFamily="49" charset="-122"/>
            </a:endParaRPr>
          </a:p>
          <a:p>
            <a:pPr algn="just">
              <a:lnSpc>
                <a:spcPct val="100000"/>
              </a:lnSpc>
              <a:spcBef>
                <a:spcPts val="1200"/>
              </a:spcBef>
            </a:pPr>
            <a:r>
              <a:rPr lang="zh-CN" altLang="zh-CN" sz="2400" b="1" dirty="0">
                <a:solidFill>
                  <a:srgbClr val="000099"/>
                </a:solidFill>
                <a:latin typeface="黑体" panose="02010609060101010101" pitchFamily="49" charset="-122"/>
                <a:ea typeface="黑体" panose="02010609060101010101" pitchFamily="49" charset="-122"/>
              </a:rPr>
              <a:t>小肠吸收与肠内容物渗透压的关系</a:t>
            </a:r>
            <a:r>
              <a:rPr lang="zh-CN" altLang="en-US" sz="2400" b="1" dirty="0">
                <a:solidFill>
                  <a:srgbClr val="000099"/>
                </a:solidFill>
                <a:latin typeface="黑体" panose="02010609060101010101" pitchFamily="49" charset="-122"/>
                <a:ea typeface="黑体" panose="02010609060101010101" pitchFamily="49" charset="-122"/>
              </a:rPr>
              <a:t>：</a:t>
            </a:r>
            <a:endParaRPr lang="en-US" altLang="zh-CN" sz="2400" b="1" dirty="0">
              <a:solidFill>
                <a:srgbClr val="000099"/>
              </a:solidFill>
              <a:latin typeface="黑体" panose="02010609060101010101" pitchFamily="49" charset="-122"/>
              <a:ea typeface="黑体" panose="02010609060101010101" pitchFamily="49" charset="-122"/>
            </a:endParaRPr>
          </a:p>
          <a:p>
            <a:pPr lvl="1" algn="just">
              <a:lnSpc>
                <a:spcPct val="100000"/>
              </a:lnSpc>
            </a:pPr>
            <a:r>
              <a:rPr lang="zh-CN" altLang="zh-CN" sz="2400" b="1" dirty="0">
                <a:latin typeface="黑体" panose="02010609060101010101" pitchFamily="49" charset="-122"/>
                <a:ea typeface="黑体" panose="02010609060101010101" pitchFamily="49" charset="-122"/>
              </a:rPr>
              <a:t>取出一段长约</a:t>
            </a:r>
            <a:r>
              <a:rPr lang="en-US" altLang="zh-CN" sz="2400" b="1" dirty="0">
                <a:latin typeface="黑体" panose="02010609060101010101" pitchFamily="49" charset="-122"/>
                <a:ea typeface="黑体" panose="02010609060101010101" pitchFamily="49" charset="-122"/>
              </a:rPr>
              <a:t>16 cm</a:t>
            </a:r>
            <a:r>
              <a:rPr lang="zh-CN" altLang="zh-CN" sz="2400" b="1" dirty="0">
                <a:latin typeface="黑体" panose="02010609060101010101" pitchFamily="49" charset="-122"/>
                <a:ea typeface="黑体" panose="02010609060101010101" pitchFamily="49" charset="-122"/>
              </a:rPr>
              <a:t>的空肠，用线将其扎成各为</a:t>
            </a:r>
            <a:r>
              <a:rPr lang="en-US" altLang="zh-CN" sz="2400" b="1" dirty="0">
                <a:latin typeface="黑体" panose="02010609060101010101" pitchFamily="49" charset="-122"/>
                <a:ea typeface="黑体" panose="02010609060101010101" pitchFamily="49" charset="-122"/>
              </a:rPr>
              <a:t>8 cm</a:t>
            </a:r>
            <a:r>
              <a:rPr lang="zh-CN" altLang="zh-CN" sz="2400" b="1" dirty="0">
                <a:latin typeface="黑体" panose="02010609060101010101" pitchFamily="49" charset="-122"/>
                <a:ea typeface="黑体" panose="02010609060101010101" pitchFamily="49" charset="-122"/>
              </a:rPr>
              <a:t>长的肠段</a:t>
            </a:r>
            <a:r>
              <a:rPr lang="en-US" altLang="zh-CN" sz="2400" b="1" dirty="0">
                <a:latin typeface="黑体" panose="02010609060101010101" pitchFamily="49" charset="-122"/>
                <a:ea typeface="黑体" panose="02010609060101010101" pitchFamily="49" charset="-122"/>
              </a:rPr>
              <a:t>A</a:t>
            </a:r>
            <a:r>
              <a:rPr lang="zh-CN" altLang="zh-CN" sz="2400" b="1" dirty="0">
                <a:latin typeface="黑体" panose="02010609060101010101" pitchFamily="49" charset="-122"/>
                <a:ea typeface="黑体" panose="02010609060101010101" pitchFamily="49" charset="-122"/>
              </a:rPr>
              <a:t>和</a:t>
            </a:r>
            <a:r>
              <a:rPr lang="en-US" altLang="zh-CN" sz="2400" b="1" dirty="0">
                <a:latin typeface="黑体" panose="02010609060101010101" pitchFamily="49" charset="-122"/>
                <a:ea typeface="黑体" panose="02010609060101010101" pitchFamily="49" charset="-122"/>
              </a:rPr>
              <a:t>B</a:t>
            </a:r>
            <a:r>
              <a:rPr lang="zh-CN" altLang="zh-CN" sz="2400" b="1" dirty="0">
                <a:latin typeface="黑体" panose="02010609060101010101" pitchFamily="49" charset="-122"/>
                <a:ea typeface="黑体" panose="02010609060101010101" pitchFamily="49" charset="-122"/>
              </a:rPr>
              <a:t>。在</a:t>
            </a:r>
            <a:r>
              <a:rPr lang="en-US" altLang="zh-CN" sz="2400" b="1" dirty="0">
                <a:latin typeface="黑体" panose="02010609060101010101" pitchFamily="49" charset="-122"/>
                <a:ea typeface="黑体" panose="02010609060101010101" pitchFamily="49" charset="-122"/>
              </a:rPr>
              <a:t> A </a:t>
            </a:r>
            <a:r>
              <a:rPr lang="zh-CN" altLang="zh-CN" sz="2400" b="1" dirty="0">
                <a:latin typeface="黑体" panose="02010609060101010101" pitchFamily="49" charset="-122"/>
                <a:ea typeface="黑体" panose="02010609060101010101" pitchFamily="49" charset="-122"/>
              </a:rPr>
              <a:t>段中注入</a:t>
            </a:r>
            <a:r>
              <a:rPr lang="en-US" altLang="zh-CN" sz="2400" b="1" dirty="0">
                <a:latin typeface="黑体" panose="02010609060101010101" pitchFamily="49" charset="-122"/>
                <a:ea typeface="黑体" panose="02010609060101010101" pitchFamily="49" charset="-122"/>
              </a:rPr>
              <a:t>3~5 mL</a:t>
            </a:r>
            <a:r>
              <a:rPr lang="zh-CN" altLang="zh-CN" sz="2400" b="1" dirty="0">
                <a:latin typeface="黑体" panose="02010609060101010101" pitchFamily="49" charset="-122"/>
                <a:ea typeface="黑体" panose="02010609060101010101" pitchFamily="49" charset="-122"/>
              </a:rPr>
              <a:t>饱和硫酸镁溶液，在</a:t>
            </a:r>
            <a:r>
              <a:rPr lang="en-US" altLang="zh-CN" sz="2400" b="1" dirty="0">
                <a:latin typeface="黑体" panose="02010609060101010101" pitchFamily="49" charset="-122"/>
                <a:ea typeface="黑体" panose="02010609060101010101" pitchFamily="49" charset="-122"/>
              </a:rPr>
              <a:t> B </a:t>
            </a:r>
            <a:r>
              <a:rPr lang="zh-CN" altLang="zh-CN" sz="2400" b="1" dirty="0">
                <a:latin typeface="黑体" panose="02010609060101010101" pitchFamily="49" charset="-122"/>
                <a:ea typeface="黑体" panose="02010609060101010101" pitchFamily="49" charset="-122"/>
              </a:rPr>
              <a:t>段中注入</a:t>
            </a:r>
            <a:r>
              <a:rPr lang="en-US" altLang="zh-CN" sz="2400" b="1" dirty="0">
                <a:latin typeface="黑体" panose="02010609060101010101" pitchFamily="49" charset="-122"/>
                <a:ea typeface="黑体" panose="02010609060101010101" pitchFamily="49" charset="-122"/>
              </a:rPr>
              <a:t>15~20 mL 5 %</a:t>
            </a:r>
            <a:r>
              <a:rPr lang="zh-CN" altLang="zh-CN" sz="2400" b="1" dirty="0">
                <a:latin typeface="黑体" panose="02010609060101010101" pitchFamily="49" charset="-122"/>
                <a:ea typeface="黑体" panose="02010609060101010101" pitchFamily="49" charset="-122"/>
              </a:rPr>
              <a:t>葡萄糖溶液。将</a:t>
            </a:r>
            <a:r>
              <a:rPr lang="en-US" altLang="zh-CN" sz="2400" b="1" dirty="0">
                <a:latin typeface="黑体" panose="02010609060101010101" pitchFamily="49" charset="-122"/>
                <a:ea typeface="黑体" panose="02010609060101010101" pitchFamily="49" charset="-122"/>
              </a:rPr>
              <a:t> A</a:t>
            </a:r>
            <a:r>
              <a:rPr lang="zh-CN" altLang="zh-CN"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B</a:t>
            </a:r>
            <a:r>
              <a:rPr lang="zh-CN" altLang="zh-CN" sz="2400" b="1" dirty="0">
                <a:latin typeface="黑体" panose="02010609060101010101" pitchFamily="49" charset="-122"/>
                <a:ea typeface="黑体" panose="02010609060101010101" pitchFamily="49" charset="-122"/>
              </a:rPr>
              <a:t>肠段</a:t>
            </a:r>
            <a:r>
              <a:rPr lang="zh-CN" altLang="en-US" sz="2400" b="1" dirty="0">
                <a:latin typeface="黑体" panose="02010609060101010101" pitchFamily="49" charset="-122"/>
                <a:ea typeface="黑体" panose="02010609060101010101" pitchFamily="49" charset="-122"/>
              </a:rPr>
              <a:t>放回</a:t>
            </a:r>
            <a:r>
              <a:rPr lang="zh-CN" altLang="zh-CN" sz="2400" b="1" dirty="0">
                <a:latin typeface="黑体" panose="02010609060101010101" pitchFamily="49" charset="-122"/>
                <a:ea typeface="黑体" panose="02010609060101010101" pitchFamily="49" charset="-122"/>
              </a:rPr>
              <a:t>腹腔，</a:t>
            </a:r>
            <a:r>
              <a:rPr lang="zh-CN" altLang="en-US" sz="2400" b="1" dirty="0">
                <a:latin typeface="黑体" panose="02010609060101010101" pitchFamily="49" charset="-122"/>
                <a:ea typeface="黑体" panose="02010609060101010101" pitchFamily="49" charset="-122"/>
              </a:rPr>
              <a:t>约</a:t>
            </a:r>
            <a:r>
              <a:rPr lang="en-US" altLang="zh-CN" sz="2400" b="1" dirty="0">
                <a:latin typeface="黑体" panose="02010609060101010101" pitchFamily="49" charset="-122"/>
                <a:ea typeface="黑体" panose="02010609060101010101" pitchFamily="49" charset="-122"/>
              </a:rPr>
              <a:t>30 min</a:t>
            </a:r>
            <a:r>
              <a:rPr lang="zh-CN" altLang="zh-CN" sz="2400" b="1" dirty="0">
                <a:latin typeface="黑体" panose="02010609060101010101" pitchFamily="49" charset="-122"/>
                <a:ea typeface="黑体" panose="02010609060101010101" pitchFamily="49" charset="-122"/>
              </a:rPr>
              <a:t>后检查两肠的变化。</a:t>
            </a:r>
            <a:endParaRPr lang="en-US" altLang="zh-CN" sz="24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84324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内容占位符 2"/>
          <p:cNvSpPr>
            <a:spLocks noGrp="1"/>
          </p:cNvSpPr>
          <p:nvPr>
            <p:ph idx="4294967295"/>
          </p:nvPr>
        </p:nvSpPr>
        <p:spPr>
          <a:xfrm>
            <a:off x="329610" y="449197"/>
            <a:ext cx="8006316" cy="5792114"/>
          </a:xfrm>
        </p:spPr>
        <p:txBody>
          <a:bodyPr>
            <a:noAutofit/>
          </a:bodyPr>
          <a:lstStyle/>
          <a:p>
            <a:pPr algn="just">
              <a:lnSpc>
                <a:spcPct val="110000"/>
              </a:lnSpc>
              <a:spcBef>
                <a:spcPts val="900"/>
              </a:spcBef>
            </a:pPr>
            <a:r>
              <a:rPr lang="zh-CN" altLang="en-US" sz="2400" b="1" dirty="0">
                <a:solidFill>
                  <a:srgbClr val="000099"/>
                </a:solidFill>
                <a:latin typeface="黑体" panose="02010609060101010101" pitchFamily="49" charset="-122"/>
                <a:ea typeface="黑体" panose="02010609060101010101" pitchFamily="49" charset="-122"/>
              </a:rPr>
              <a:t>乙酰胆碱</a:t>
            </a:r>
            <a:r>
              <a:rPr lang="zh-CN" altLang="en-US" sz="2400" b="1" dirty="0">
                <a:latin typeface="黑体" panose="02010609060101010101" pitchFamily="49" charset="-122"/>
                <a:ea typeface="黑体" panose="02010609060101010101" pitchFamily="49" charset="-122"/>
              </a:rPr>
              <a:t>对消化管运动的影响</a:t>
            </a:r>
            <a:r>
              <a:rPr lang="en-US" altLang="zh-CN" sz="2400" b="1" dirty="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a:p>
            <a:pPr lvl="1" algn="just">
              <a:lnSpc>
                <a:spcPct val="110000"/>
              </a:lnSpc>
              <a:spcBef>
                <a:spcPts val="900"/>
              </a:spcBef>
            </a:pPr>
            <a:r>
              <a:rPr lang="zh-CN" altLang="en-US" sz="2400" b="1" dirty="0">
                <a:latin typeface="黑体" panose="02010609060101010101" pitchFamily="49" charset="-122"/>
                <a:ea typeface="黑体" panose="02010609060101010101" pitchFamily="49" charset="-122"/>
              </a:rPr>
              <a:t>直接在胃和小肠表面滴加 </a:t>
            </a:r>
            <a:r>
              <a:rPr lang="en-US" altLang="zh-CN" sz="2400" b="1" dirty="0">
                <a:latin typeface="黑体" panose="02010609060101010101" pitchFamily="49" charset="-122"/>
                <a:ea typeface="黑体" panose="02010609060101010101" pitchFamily="49" charset="-122"/>
              </a:rPr>
              <a:t>0.1%</a:t>
            </a:r>
            <a:r>
              <a:rPr lang="zh-CN" altLang="en-US" sz="2400" b="1" dirty="0">
                <a:latin typeface="黑体" panose="02010609060101010101" pitchFamily="49" charset="-122"/>
                <a:ea typeface="黑体" panose="02010609060101010101" pitchFamily="49" charset="-122"/>
              </a:rPr>
              <a:t>乙酰胆碱 </a:t>
            </a:r>
            <a:r>
              <a:rPr lang="en-US" altLang="zh-CN" sz="2400" b="1" dirty="0">
                <a:latin typeface="黑体" panose="02010609060101010101" pitchFamily="49" charset="-122"/>
                <a:ea typeface="黑体" panose="02010609060101010101" pitchFamily="49" charset="-122"/>
              </a:rPr>
              <a:t>3~5</a:t>
            </a:r>
            <a:r>
              <a:rPr lang="zh-CN" altLang="en-US" sz="2400" b="1" dirty="0">
                <a:latin typeface="黑体" panose="02010609060101010101" pitchFamily="49" charset="-122"/>
                <a:ea typeface="黑体" panose="02010609060101010101" pitchFamily="49" charset="-122"/>
              </a:rPr>
              <a:t>滴，观察胃肠运动。</a:t>
            </a:r>
            <a:endParaRPr lang="en-US" altLang="zh-CN" sz="2400" b="1" dirty="0">
              <a:latin typeface="黑体" panose="02010609060101010101" pitchFamily="49" charset="-122"/>
              <a:ea typeface="黑体" panose="02010609060101010101" pitchFamily="49" charset="-122"/>
            </a:endParaRPr>
          </a:p>
          <a:p>
            <a:pPr algn="just">
              <a:lnSpc>
                <a:spcPct val="110000"/>
              </a:lnSpc>
              <a:spcBef>
                <a:spcPts val="900"/>
              </a:spcBef>
            </a:pPr>
            <a:r>
              <a:rPr lang="zh-CN" altLang="en-US" sz="2400" b="1" dirty="0">
                <a:solidFill>
                  <a:srgbClr val="000099"/>
                </a:solidFill>
                <a:latin typeface="黑体" panose="02010609060101010101" pitchFamily="49" charset="-122"/>
                <a:ea typeface="黑体" panose="02010609060101010101" pitchFamily="49" charset="-122"/>
              </a:rPr>
              <a:t>肾上腺素</a:t>
            </a:r>
            <a:r>
              <a:rPr lang="zh-CN" altLang="en-US" sz="2400" b="1" dirty="0">
                <a:latin typeface="黑体" panose="02010609060101010101" pitchFamily="49" charset="-122"/>
                <a:ea typeface="黑体" panose="02010609060101010101" pitchFamily="49" charset="-122"/>
              </a:rPr>
              <a:t>对消化管运动的影响</a:t>
            </a:r>
            <a:r>
              <a:rPr lang="en-US" altLang="zh-CN" sz="2400" b="1" dirty="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a:p>
            <a:pPr lvl="1" algn="just">
              <a:lnSpc>
                <a:spcPct val="110000"/>
              </a:lnSpc>
              <a:spcBef>
                <a:spcPts val="900"/>
              </a:spcBef>
            </a:pPr>
            <a:r>
              <a:rPr lang="zh-CN" altLang="en-US" sz="2400" b="1" dirty="0">
                <a:latin typeface="黑体" panose="02010609060101010101" pitchFamily="49" charset="-122"/>
                <a:ea typeface="黑体" panose="02010609060101010101" pitchFamily="49" charset="-122"/>
              </a:rPr>
              <a:t>恢复正常后直接在小肠表面滴加 </a:t>
            </a:r>
            <a:r>
              <a:rPr lang="en-US" altLang="zh-CN" sz="2400" b="1" dirty="0">
                <a:latin typeface="黑体" panose="02010609060101010101" pitchFamily="49" charset="-122"/>
                <a:ea typeface="黑体" panose="02010609060101010101" pitchFamily="49" charset="-122"/>
              </a:rPr>
              <a:t>0.1%</a:t>
            </a:r>
            <a:r>
              <a:rPr lang="zh-CN" altLang="en-US" sz="2400" b="1" dirty="0">
                <a:latin typeface="黑体" panose="02010609060101010101" pitchFamily="49" charset="-122"/>
                <a:ea typeface="黑体" panose="02010609060101010101" pitchFamily="49" charset="-122"/>
              </a:rPr>
              <a:t>肾上腺素 </a:t>
            </a:r>
            <a:r>
              <a:rPr lang="en-US" altLang="zh-CN" sz="2400" b="1" dirty="0">
                <a:latin typeface="黑体" panose="02010609060101010101" pitchFamily="49" charset="-122"/>
                <a:ea typeface="黑体" panose="02010609060101010101" pitchFamily="49" charset="-122"/>
              </a:rPr>
              <a:t>3~5</a:t>
            </a:r>
            <a:r>
              <a:rPr lang="zh-CN" altLang="en-US" sz="2400" b="1" dirty="0">
                <a:latin typeface="黑体" panose="02010609060101010101" pitchFamily="49" charset="-122"/>
                <a:ea typeface="黑体" panose="02010609060101010101" pitchFamily="49" charset="-122"/>
              </a:rPr>
              <a:t>滴，观察胃肠运动变化。</a:t>
            </a:r>
            <a:endParaRPr lang="en-US" altLang="zh-CN" sz="2400" b="1" dirty="0">
              <a:latin typeface="黑体" panose="02010609060101010101" pitchFamily="49" charset="-122"/>
              <a:ea typeface="黑体" panose="02010609060101010101" pitchFamily="49" charset="-122"/>
            </a:endParaRPr>
          </a:p>
          <a:p>
            <a:pPr algn="just">
              <a:lnSpc>
                <a:spcPct val="110000"/>
              </a:lnSpc>
              <a:spcBef>
                <a:spcPts val="900"/>
              </a:spcBef>
            </a:pPr>
            <a:r>
              <a:rPr lang="zh-CN" altLang="en-US" sz="2400" b="1" dirty="0">
                <a:solidFill>
                  <a:srgbClr val="000099"/>
                </a:solidFill>
                <a:latin typeface="黑体" panose="02010609060101010101" pitchFamily="49" charset="-122"/>
                <a:ea typeface="黑体" panose="02010609060101010101" pitchFamily="49" charset="-122"/>
              </a:rPr>
              <a:t>迷走神经</a:t>
            </a:r>
            <a:r>
              <a:rPr lang="zh-CN" altLang="en-US" sz="2400" b="1" dirty="0">
                <a:latin typeface="黑体" panose="02010609060101010101" pitchFamily="49" charset="-122"/>
                <a:ea typeface="黑体" panose="02010609060101010101" pitchFamily="49" charset="-122"/>
              </a:rPr>
              <a:t>对呼吸和消化管运动的调节：</a:t>
            </a:r>
          </a:p>
          <a:p>
            <a:pPr lvl="1" algn="just">
              <a:lnSpc>
                <a:spcPct val="110000"/>
              </a:lnSpc>
              <a:spcBef>
                <a:spcPts val="900"/>
              </a:spcBef>
            </a:pPr>
            <a:r>
              <a:rPr lang="zh-CN" altLang="en-US" sz="2400" b="1" dirty="0">
                <a:latin typeface="黑体" panose="02010609060101010101" pitchFamily="49" charset="-122"/>
                <a:ea typeface="黑体" panose="02010609060101010101" pitchFamily="49" charset="-122"/>
              </a:rPr>
              <a:t>描记一段正常的呼吸曲线，轻轻提起右侧迷走神经上的备用线，小心地将神经置于保护电极上，用中等强度的连续刺激（约</a:t>
            </a:r>
            <a:r>
              <a:rPr lang="en-US" altLang="zh-CN" sz="2400" b="1" dirty="0">
                <a:latin typeface="黑体" panose="02010609060101010101" pitchFamily="49" charset="-122"/>
                <a:ea typeface="黑体" panose="02010609060101010101" pitchFamily="49" charset="-122"/>
              </a:rPr>
              <a:t>3-6 V</a:t>
            </a:r>
            <a:r>
              <a:rPr lang="zh-CN" altLang="en-US"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20 Hz</a:t>
            </a:r>
            <a:r>
              <a:rPr lang="zh-CN" altLang="en-US" sz="2400" b="1" dirty="0">
                <a:latin typeface="黑体" panose="02010609060101010101" pitchFamily="49" charset="-122"/>
                <a:ea typeface="黑体" panose="02010609060101010101" pitchFamily="49" charset="-122"/>
              </a:rPr>
              <a:t>）通过保护电极刺激神经约 </a:t>
            </a:r>
            <a:r>
              <a:rPr lang="en-US" altLang="zh-CN" sz="2400" b="1" dirty="0">
                <a:latin typeface="黑体" panose="02010609060101010101" pitchFamily="49" charset="-122"/>
                <a:ea typeface="黑体" panose="02010609060101010101" pitchFamily="49" charset="-122"/>
              </a:rPr>
              <a:t>15</a:t>
            </a:r>
            <a:r>
              <a:rPr lang="zh-CN" altLang="en-US" sz="2400" b="1" dirty="0">
                <a:latin typeface="黑体" panose="02010609060101010101" pitchFamily="49" charset="-122"/>
                <a:ea typeface="黑体" panose="02010609060101010101" pitchFamily="49" charset="-122"/>
              </a:rPr>
              <a:t> </a:t>
            </a:r>
            <a:r>
              <a:rPr lang="en-US" altLang="zh-CN" sz="2400" b="1" dirty="0">
                <a:latin typeface="黑体" panose="02010609060101010101" pitchFamily="49" charset="-122"/>
                <a:ea typeface="黑体" panose="02010609060101010101" pitchFamily="49" charset="-122"/>
              </a:rPr>
              <a:t>s</a:t>
            </a:r>
            <a:r>
              <a:rPr lang="zh-CN" altLang="en-US" sz="2400" b="1" dirty="0">
                <a:latin typeface="黑体" panose="02010609060101010101" pitchFamily="49" charset="-122"/>
                <a:ea typeface="黑体" panose="02010609060101010101" pitchFamily="49" charset="-122"/>
              </a:rPr>
              <a:t>，观察记录呼吸和胃肠运动的变化。出现明显变化后即刻停止刺激，使呼吸和胃肠运动恢复正常。</a:t>
            </a:r>
            <a:endParaRPr lang="en-US" altLang="zh-CN" sz="2400" b="1" dirty="0">
              <a:latin typeface="黑体" panose="02010609060101010101" pitchFamily="49" charset="-122"/>
              <a:ea typeface="黑体" panose="02010609060101010101" pitchFamily="49" charset="-122"/>
            </a:endParaRPr>
          </a:p>
          <a:p>
            <a:pPr lvl="1" algn="just">
              <a:lnSpc>
                <a:spcPct val="110000"/>
              </a:lnSpc>
              <a:spcBef>
                <a:spcPts val="900"/>
              </a:spcBef>
            </a:pPr>
            <a:endParaRPr lang="zh-CN" altLang="en-US" sz="24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12240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内容占位符 2"/>
          <p:cNvSpPr>
            <a:spLocks noGrp="1"/>
          </p:cNvSpPr>
          <p:nvPr>
            <p:ph idx="4294967295"/>
          </p:nvPr>
        </p:nvSpPr>
        <p:spPr>
          <a:xfrm>
            <a:off x="435935" y="899393"/>
            <a:ext cx="7804298" cy="4321193"/>
          </a:xfrm>
        </p:spPr>
        <p:txBody>
          <a:bodyPr>
            <a:noAutofit/>
          </a:bodyPr>
          <a:lstStyle/>
          <a:p>
            <a:pPr marL="171450" lvl="1" algn="just">
              <a:lnSpc>
                <a:spcPct val="110000"/>
              </a:lnSpc>
              <a:spcBef>
                <a:spcPts val="450"/>
              </a:spcBef>
            </a:pPr>
            <a:r>
              <a:rPr lang="zh-CN" altLang="en-US" sz="2400" b="1" dirty="0">
                <a:solidFill>
                  <a:srgbClr val="000099"/>
                </a:solidFill>
                <a:latin typeface="黑体" panose="02010609060101010101" pitchFamily="49" charset="-122"/>
                <a:ea typeface="黑体" panose="02010609060101010101" pitchFamily="49" charset="-122"/>
              </a:rPr>
              <a:t>迷走神经</a:t>
            </a:r>
            <a:r>
              <a:rPr lang="zh-CN" altLang="en-US" sz="2400" b="1" dirty="0">
                <a:latin typeface="黑体" panose="02010609060101010101" pitchFamily="49" charset="-122"/>
                <a:ea typeface="黑体" panose="02010609060101010101" pitchFamily="49" charset="-122"/>
              </a:rPr>
              <a:t>对呼吸和消化管运动的调节：</a:t>
            </a:r>
            <a:endParaRPr lang="en-US" altLang="zh-CN" sz="2400" b="1" dirty="0">
              <a:latin typeface="黑体" panose="02010609060101010101" pitchFamily="49" charset="-122"/>
              <a:ea typeface="黑体" panose="02010609060101010101" pitchFamily="49" charset="-122"/>
            </a:endParaRPr>
          </a:p>
          <a:p>
            <a:pPr marL="514350" lvl="2" algn="just">
              <a:lnSpc>
                <a:spcPct val="110000"/>
              </a:lnSpc>
              <a:spcBef>
                <a:spcPts val="450"/>
              </a:spcBef>
            </a:pPr>
            <a:r>
              <a:rPr lang="zh-CN" altLang="en-US" sz="2400" b="1" dirty="0">
                <a:solidFill>
                  <a:srgbClr val="000099"/>
                </a:solidFill>
                <a:latin typeface="黑体" panose="02010609060101010101" pitchFamily="49" charset="-122"/>
                <a:ea typeface="黑体" panose="02010609060101010101" pitchFamily="49" charset="-122"/>
              </a:rPr>
              <a:t>阿托品</a:t>
            </a:r>
            <a:r>
              <a:rPr lang="zh-CN" altLang="en-US" sz="2400" b="1" dirty="0">
                <a:latin typeface="黑体" panose="02010609060101010101" pitchFamily="49" charset="-122"/>
                <a:ea typeface="黑体" panose="02010609060101010101" pitchFamily="49" charset="-122"/>
              </a:rPr>
              <a:t>对消化管运动的调节：</a:t>
            </a:r>
            <a:endParaRPr lang="en-US" altLang="zh-CN" sz="2400" b="1" dirty="0">
              <a:latin typeface="黑体" panose="02010609060101010101" pitchFamily="49" charset="-122"/>
              <a:ea typeface="黑体" panose="02010609060101010101" pitchFamily="49" charset="-122"/>
            </a:endParaRPr>
          </a:p>
          <a:p>
            <a:pPr lvl="3" algn="just">
              <a:lnSpc>
                <a:spcPct val="110000"/>
              </a:lnSpc>
              <a:spcBef>
                <a:spcPts val="450"/>
              </a:spcBef>
            </a:pPr>
            <a:r>
              <a:rPr lang="zh-CN" altLang="en-US" sz="2400" b="1" dirty="0">
                <a:latin typeface="黑体" panose="02010609060101010101" pitchFamily="49" charset="-122"/>
                <a:ea typeface="黑体" panose="02010609060101010101" pitchFamily="49" charset="-122"/>
              </a:rPr>
              <a:t>恢复正常后，经耳缘静脉注射 </a:t>
            </a:r>
            <a:r>
              <a:rPr lang="en-US" altLang="zh-CN" sz="2400" b="1" dirty="0">
                <a:latin typeface="黑体" panose="02010609060101010101" pitchFamily="49" charset="-122"/>
                <a:ea typeface="黑体" panose="02010609060101010101" pitchFamily="49" charset="-122"/>
              </a:rPr>
              <a:t>0.1%</a:t>
            </a:r>
            <a:r>
              <a:rPr lang="zh-CN" altLang="en-US" sz="2400" b="1" dirty="0">
                <a:latin typeface="黑体" panose="02010609060101010101" pitchFamily="49" charset="-122"/>
                <a:ea typeface="黑体" panose="02010609060101010101" pitchFamily="49" charset="-122"/>
              </a:rPr>
              <a:t>阿托品 </a:t>
            </a:r>
            <a:r>
              <a:rPr lang="en-US" altLang="zh-CN" sz="2400" b="1" dirty="0">
                <a:latin typeface="黑体" panose="02010609060101010101" pitchFamily="49" charset="-122"/>
                <a:ea typeface="黑体" panose="02010609060101010101" pitchFamily="49" charset="-122"/>
              </a:rPr>
              <a:t>0.5 mL</a:t>
            </a:r>
            <a:r>
              <a:rPr lang="zh-CN" altLang="en-US"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1~2 min</a:t>
            </a:r>
            <a:r>
              <a:rPr lang="zh-CN" altLang="en-US" sz="2400" b="1" dirty="0">
                <a:latin typeface="黑体" panose="02010609060101010101" pitchFamily="49" charset="-122"/>
                <a:ea typeface="黑体" panose="02010609060101010101" pitchFamily="49" charset="-122"/>
              </a:rPr>
              <a:t>后对迷走神经进行电刺激，观察胃肠运动的变化。</a:t>
            </a:r>
            <a:endParaRPr lang="en-US" altLang="zh-CN" sz="2400" b="1" dirty="0">
              <a:latin typeface="黑体" panose="02010609060101010101" pitchFamily="49" charset="-122"/>
              <a:ea typeface="黑体" panose="02010609060101010101" pitchFamily="49" charset="-122"/>
            </a:endParaRPr>
          </a:p>
          <a:p>
            <a:pPr marL="514350" lvl="2" algn="just">
              <a:lnSpc>
                <a:spcPct val="110000"/>
              </a:lnSpc>
              <a:spcBef>
                <a:spcPts val="450"/>
              </a:spcBef>
            </a:pPr>
            <a:r>
              <a:rPr lang="zh-CN" altLang="en-US" sz="2400" b="1" dirty="0">
                <a:solidFill>
                  <a:schemeClr val="accent6">
                    <a:lumMod val="50000"/>
                  </a:schemeClr>
                </a:solidFill>
                <a:latin typeface="黑体" panose="02010609060101010101" pitchFamily="49" charset="-122"/>
                <a:ea typeface="黑体" panose="02010609060101010101" pitchFamily="49" charset="-122"/>
              </a:rPr>
              <a:t>切断右侧迷走神经（两端结扎中间剪断），观察呼吸运动有何变化。</a:t>
            </a:r>
            <a:endParaRPr lang="en-US" altLang="zh-CN" sz="2400" b="1" dirty="0">
              <a:solidFill>
                <a:schemeClr val="accent6">
                  <a:lumMod val="50000"/>
                </a:schemeClr>
              </a:solidFill>
              <a:latin typeface="黑体" panose="02010609060101010101" pitchFamily="49" charset="-122"/>
              <a:ea typeface="黑体" panose="02010609060101010101" pitchFamily="49" charset="-122"/>
            </a:endParaRPr>
          </a:p>
          <a:p>
            <a:pPr marL="514350" lvl="2" algn="just">
              <a:lnSpc>
                <a:spcPct val="110000"/>
              </a:lnSpc>
              <a:spcBef>
                <a:spcPts val="450"/>
              </a:spcBef>
            </a:pPr>
            <a:r>
              <a:rPr lang="zh-CN" altLang="en-US" sz="2400" b="1" dirty="0">
                <a:solidFill>
                  <a:schemeClr val="accent6">
                    <a:lumMod val="50000"/>
                  </a:schemeClr>
                </a:solidFill>
                <a:latin typeface="黑体" panose="02010609060101010101" pitchFamily="49" charset="-122"/>
                <a:ea typeface="黑体" panose="02010609060101010101" pitchFamily="49" charset="-122"/>
              </a:rPr>
              <a:t>在此基础上，观察记录以中等强度和频率电刺激右侧迷走神经中枢端所致的呼吸运动的变化。</a:t>
            </a:r>
          </a:p>
          <a:p>
            <a:pPr marL="0" indent="-342900" algn="just">
              <a:lnSpc>
                <a:spcPct val="110000"/>
              </a:lnSpc>
              <a:spcBef>
                <a:spcPts val="450"/>
              </a:spcBef>
            </a:pPr>
            <a:endParaRPr lang="zh-CN" altLang="en-US" sz="2400" b="1" dirty="0">
              <a:solidFill>
                <a:schemeClr val="accent6">
                  <a:lumMod val="50000"/>
                </a:schemeClr>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944739724"/>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内容占位符 2"/>
          <p:cNvSpPr>
            <a:spLocks noGrp="1"/>
          </p:cNvSpPr>
          <p:nvPr>
            <p:ph idx="4294967295"/>
          </p:nvPr>
        </p:nvSpPr>
        <p:spPr>
          <a:xfrm>
            <a:off x="258406" y="501380"/>
            <a:ext cx="7827356" cy="2565307"/>
          </a:xfrm>
        </p:spPr>
        <p:txBody>
          <a:bodyPr>
            <a:noAutofit/>
          </a:bodyPr>
          <a:lstStyle/>
          <a:p>
            <a:pPr algn="just">
              <a:spcBef>
                <a:spcPts val="900"/>
              </a:spcBef>
            </a:pPr>
            <a:r>
              <a:rPr lang="zh-CN" altLang="en-US" sz="2400" b="1" dirty="0">
                <a:solidFill>
                  <a:srgbClr val="000099"/>
                </a:solidFill>
                <a:latin typeface="黑体" panose="02010609060101010101" pitchFamily="49" charset="-122"/>
                <a:ea typeface="黑体" panose="02010609060101010101" pitchFamily="49" charset="-122"/>
              </a:rPr>
              <a:t>内脏大神经</a:t>
            </a:r>
            <a:r>
              <a:rPr lang="zh-CN" altLang="en-US" sz="2400" b="1" dirty="0">
                <a:latin typeface="黑体" panose="02010609060101010101" pitchFamily="49" charset="-122"/>
                <a:ea typeface="黑体" panose="02010609060101010101" pitchFamily="49" charset="-122"/>
              </a:rPr>
              <a:t>对消化管运动的调节：</a:t>
            </a:r>
            <a:endParaRPr lang="en-US" altLang="zh-CN" sz="2400" b="1" dirty="0">
              <a:latin typeface="黑体" panose="02010609060101010101" pitchFamily="49" charset="-122"/>
              <a:ea typeface="黑体" panose="02010609060101010101" pitchFamily="49" charset="-122"/>
            </a:endParaRPr>
          </a:p>
          <a:p>
            <a:pPr lvl="1" algn="just">
              <a:spcBef>
                <a:spcPts val="900"/>
              </a:spcBef>
            </a:pPr>
            <a:r>
              <a:rPr lang="zh-CN" altLang="en-US" sz="2400" b="1" dirty="0">
                <a:latin typeface="黑体" panose="02010609060101010101" pitchFamily="49" charset="-122"/>
              </a:rPr>
              <a:t>打开腹腔，在左侧肾脏的上方找到肾上腺。肾上腺上方较细的神经即为内脏大神经，分离时应特别小心，因稍有不慎便会将其拉断。穿线备用。用保护电极钩住内脏大神经及部分血管和肌肉组织，用中等强度的连续脉冲对其进行刺激，观察消化管运动变化情况。</a:t>
            </a:r>
            <a:endParaRPr lang="en-US" altLang="zh-CN" sz="2400" b="1" dirty="0">
              <a:latin typeface="黑体" panose="02010609060101010101" pitchFamily="49" charset="-122"/>
              <a:ea typeface="黑体" panose="02010609060101010101" pitchFamily="49" charset="-122"/>
            </a:endParaRPr>
          </a:p>
        </p:txBody>
      </p:sp>
      <p:sp>
        <p:nvSpPr>
          <p:cNvPr id="2" name="矩形 1"/>
          <p:cNvSpPr/>
          <p:nvPr/>
        </p:nvSpPr>
        <p:spPr>
          <a:xfrm>
            <a:off x="6996253" y="152568"/>
            <a:ext cx="1530221" cy="461665"/>
          </a:xfrm>
          <a:prstGeom prst="rect">
            <a:avLst/>
          </a:prstGeom>
        </p:spPr>
        <p:txBody>
          <a:bodyPr wrap="square">
            <a:spAutoFit/>
          </a:bodyPr>
          <a:lstStyle/>
          <a:p>
            <a:r>
              <a:rPr lang="zh-CN" altLang="en-US" sz="2400" b="1" dirty="0">
                <a:solidFill>
                  <a:srgbClr val="990099"/>
                </a:solidFill>
                <a:latin typeface="黑体" panose="02010609060101010101" pitchFamily="49" charset="-122"/>
                <a:ea typeface="黑体" panose="02010609060101010101" pitchFamily="49" charset="-122"/>
              </a:rPr>
              <a:t>（选做）</a:t>
            </a:r>
            <a:endParaRPr lang="zh-CN" altLang="en-US" sz="2400" dirty="0"/>
          </a:p>
        </p:txBody>
      </p:sp>
      <p:graphicFrame>
        <p:nvGraphicFramePr>
          <p:cNvPr id="8" name="对象 7"/>
          <p:cNvGraphicFramePr>
            <a:graphicFrameLocks noChangeAspect="1"/>
          </p:cNvGraphicFramePr>
          <p:nvPr>
            <p:extLst>
              <p:ext uri="{D42A27DB-BD31-4B8C-83A1-F6EECF244321}">
                <p14:modId xmlns:p14="http://schemas.microsoft.com/office/powerpoint/2010/main" val="1730664298"/>
              </p:ext>
            </p:extLst>
          </p:nvPr>
        </p:nvGraphicFramePr>
        <p:xfrm>
          <a:off x="2871938" y="2873840"/>
          <a:ext cx="3613419" cy="3535845"/>
        </p:xfrm>
        <a:graphic>
          <a:graphicData uri="http://schemas.openxmlformats.org/presentationml/2006/ole">
            <mc:AlternateContent xmlns:mc="http://schemas.openxmlformats.org/markup-compatibility/2006">
              <mc:Choice xmlns:v="urn:schemas-microsoft-com:vml" Requires="v">
                <p:oleObj name="Image" r:id="rId3" imgW="20621880" imgH="21841200" progId="Photoshop.Image.10">
                  <p:embed/>
                </p:oleObj>
              </mc:Choice>
              <mc:Fallback>
                <p:oleObj name="Image" r:id="rId3" imgW="20621880" imgH="21841200" progId="Photoshop.Image.10">
                  <p:embed/>
                  <p:pic>
                    <p:nvPicPr>
                      <p:cNvPr id="6" name="对象 5"/>
                      <p:cNvPicPr/>
                      <p:nvPr/>
                    </p:nvPicPr>
                    <p:blipFill>
                      <a:blip r:embed="rId4">
                        <a:lum bright="15000" contrast="36000"/>
                      </a:blip>
                      <a:stretch>
                        <a:fillRect/>
                      </a:stretch>
                    </p:blipFill>
                    <p:spPr>
                      <a:xfrm>
                        <a:off x="2871938" y="2873840"/>
                        <a:ext cx="3613419" cy="3535845"/>
                      </a:xfrm>
                      <a:prstGeom prst="rect">
                        <a:avLst/>
                      </a:prstGeom>
                    </p:spPr>
                  </p:pic>
                </p:oleObj>
              </mc:Fallback>
            </mc:AlternateContent>
          </a:graphicData>
        </a:graphic>
      </p:graphicFrame>
      <p:sp>
        <p:nvSpPr>
          <p:cNvPr id="9" name="矩形 8"/>
          <p:cNvSpPr/>
          <p:nvPr/>
        </p:nvSpPr>
        <p:spPr>
          <a:xfrm>
            <a:off x="870230" y="3725769"/>
            <a:ext cx="2031325" cy="369332"/>
          </a:xfrm>
          <a:prstGeom prst="rect">
            <a:avLst/>
          </a:prstGeom>
        </p:spPr>
        <p:txBody>
          <a:bodyPr wrap="none">
            <a:spAutoFit/>
          </a:bodyPr>
          <a:lstStyle/>
          <a:p>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右侧内脏大神经</a:t>
            </a:r>
            <a:endParaRPr lang="en-US" altLang="zh-CN" dirty="0">
              <a:latin typeface="黑体" panose="02010609060101010101" pitchFamily="49" charset="-122"/>
              <a:ea typeface="黑体" panose="02010609060101010101" pitchFamily="49" charset="-122"/>
            </a:endParaRPr>
          </a:p>
        </p:txBody>
      </p:sp>
      <p:sp>
        <p:nvSpPr>
          <p:cNvPr id="10" name="矩形 9"/>
          <p:cNvSpPr/>
          <p:nvPr/>
        </p:nvSpPr>
        <p:spPr>
          <a:xfrm>
            <a:off x="5590565" y="3700753"/>
            <a:ext cx="2101911" cy="369332"/>
          </a:xfrm>
          <a:prstGeom prst="rect">
            <a:avLst/>
          </a:prstGeom>
          <a:ln>
            <a:solidFill>
              <a:srgbClr val="FF0000"/>
            </a:solidFill>
          </a:ln>
        </p:spPr>
        <p:txBody>
          <a:bodyPr wrap="square">
            <a:spAutoFit/>
          </a:bodyPr>
          <a:lstStyle/>
          <a:p>
            <a:r>
              <a:rPr lang="en-US" altLang="zh-CN" dirty="0">
                <a:latin typeface="黑体" panose="02010609060101010101" pitchFamily="49" charset="-122"/>
                <a:ea typeface="黑体" panose="02010609060101010101" pitchFamily="49" charset="-122"/>
              </a:rPr>
              <a:t>9.</a:t>
            </a:r>
            <a:r>
              <a:rPr lang="zh-CN" altLang="en-US" dirty="0">
                <a:latin typeface="黑体" panose="02010609060101010101" pitchFamily="49" charset="-122"/>
                <a:ea typeface="黑体" panose="02010609060101010101" pitchFamily="49" charset="-122"/>
              </a:rPr>
              <a:t>左侧内脏大神经</a:t>
            </a:r>
          </a:p>
        </p:txBody>
      </p:sp>
      <p:sp>
        <p:nvSpPr>
          <p:cNvPr id="11" name="矩形 10"/>
          <p:cNvSpPr/>
          <p:nvPr/>
        </p:nvSpPr>
        <p:spPr>
          <a:xfrm>
            <a:off x="1302278" y="4207639"/>
            <a:ext cx="1569660" cy="369332"/>
          </a:xfrm>
          <a:prstGeom prst="rect">
            <a:avLst/>
          </a:prstGeom>
        </p:spPr>
        <p:txBody>
          <a:bodyPr wrap="none">
            <a:spAutoFit/>
          </a:bodyPr>
          <a:lstStyle/>
          <a:p>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右侧肾上腺</a:t>
            </a:r>
            <a:endParaRPr lang="en-US" altLang="zh-CN" dirty="0">
              <a:latin typeface="黑体" panose="02010609060101010101" pitchFamily="49" charset="-122"/>
              <a:ea typeface="黑体" panose="02010609060101010101" pitchFamily="49" charset="-122"/>
            </a:endParaRPr>
          </a:p>
        </p:txBody>
      </p:sp>
      <p:sp>
        <p:nvSpPr>
          <p:cNvPr id="12" name="矩形 11"/>
          <p:cNvSpPr/>
          <p:nvPr/>
        </p:nvSpPr>
        <p:spPr>
          <a:xfrm>
            <a:off x="6457440" y="4392305"/>
            <a:ext cx="1685077" cy="369332"/>
          </a:xfrm>
          <a:prstGeom prst="rect">
            <a:avLst/>
          </a:prstGeom>
        </p:spPr>
        <p:txBody>
          <a:bodyPr wrap="none">
            <a:spAutoFit/>
          </a:bodyPr>
          <a:lstStyle/>
          <a:p>
            <a:r>
              <a:rPr lang="en-US" altLang="zh-CN" dirty="0">
                <a:latin typeface="黑体" panose="02010609060101010101" pitchFamily="49" charset="-122"/>
                <a:ea typeface="黑体" panose="02010609060101010101" pitchFamily="49" charset="-122"/>
              </a:rPr>
              <a:t>13.</a:t>
            </a:r>
            <a:r>
              <a:rPr lang="zh-CN" altLang="en-US" dirty="0">
                <a:latin typeface="黑体" panose="02010609060101010101" pitchFamily="49" charset="-122"/>
                <a:ea typeface="黑体" panose="02010609060101010101" pitchFamily="49" charset="-122"/>
              </a:rPr>
              <a:t>左侧肾上腺</a:t>
            </a:r>
            <a:endParaRPr lang="en-US" altLang="zh-CN" dirty="0">
              <a:latin typeface="黑体" panose="02010609060101010101" pitchFamily="49" charset="-122"/>
              <a:ea typeface="黑体" panose="02010609060101010101" pitchFamily="49" charset="-122"/>
            </a:endParaRPr>
          </a:p>
        </p:txBody>
      </p:sp>
      <p:sp>
        <p:nvSpPr>
          <p:cNvPr id="13" name="文本框 12"/>
          <p:cNvSpPr txBox="1"/>
          <p:nvPr/>
        </p:nvSpPr>
        <p:spPr>
          <a:xfrm>
            <a:off x="3569182" y="6281593"/>
            <a:ext cx="2646878" cy="461665"/>
          </a:xfrm>
          <a:prstGeom prst="rect">
            <a:avLst/>
          </a:prstGeom>
          <a:noFill/>
        </p:spPr>
        <p:txBody>
          <a:bodyPr wrap="none" rtlCol="0">
            <a:spAutoFit/>
          </a:bodyPr>
          <a:lstStyle/>
          <a:p>
            <a:r>
              <a:rPr lang="zh-CN" altLang="en-US" sz="2400" b="1" dirty="0">
                <a:latin typeface="黑体" panose="02010609060101010101" pitchFamily="49" charset="-122"/>
                <a:ea typeface="黑体" panose="02010609060101010101" pitchFamily="49" charset="-122"/>
              </a:rPr>
              <a:t>兔腹腔内交感神经</a:t>
            </a:r>
          </a:p>
        </p:txBody>
      </p:sp>
    </p:spTree>
    <p:extLst>
      <p:ext uri="{BB962C8B-B14F-4D97-AF65-F5344CB8AC3E}">
        <p14:creationId xmlns:p14="http://schemas.microsoft.com/office/powerpoint/2010/main" val="2314756956"/>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31485" y="351173"/>
            <a:ext cx="7782674" cy="3137548"/>
          </a:xfrm>
        </p:spPr>
        <p:txBody>
          <a:bodyPr/>
          <a:lstStyle/>
          <a:p>
            <a:pPr algn="just">
              <a:lnSpc>
                <a:spcPct val="110000"/>
              </a:lnSpc>
            </a:pPr>
            <a:r>
              <a:rPr lang="zh-CN" altLang="en-US" sz="2700" b="1" dirty="0">
                <a:latin typeface="黑体" panose="02010609060101010101" pitchFamily="49" charset="-122"/>
              </a:rPr>
              <a:t>动脉插管</a:t>
            </a:r>
            <a:endParaRPr lang="en-US" altLang="zh-CN" sz="2700" b="1" dirty="0">
              <a:latin typeface="黑体" panose="02010609060101010101" pitchFamily="49" charset="-122"/>
            </a:endParaRPr>
          </a:p>
          <a:p>
            <a:pPr lvl="1" algn="just">
              <a:lnSpc>
                <a:spcPct val="110000"/>
              </a:lnSpc>
            </a:pPr>
            <a:r>
              <a:rPr lang="zh-CN" altLang="en-US" sz="2400" b="1" dirty="0">
                <a:latin typeface="黑体" panose="02010609060101010101" pitchFamily="49" charset="-122"/>
              </a:rPr>
              <a:t>在</a:t>
            </a:r>
            <a:r>
              <a:rPr lang="zh-CN" altLang="en-US" sz="2400" b="1" dirty="0">
                <a:solidFill>
                  <a:srgbClr val="2104CC"/>
                </a:solidFill>
                <a:latin typeface="黑体" panose="02010609060101010101" pitchFamily="49" charset="-122"/>
              </a:rPr>
              <a:t>左侧</a:t>
            </a:r>
            <a:r>
              <a:rPr lang="zh-CN" altLang="en-US" sz="2400" b="1" dirty="0">
                <a:solidFill>
                  <a:srgbClr val="0033CC"/>
                </a:solidFill>
                <a:latin typeface="黑体" panose="02010609060101010101" pitchFamily="49" charset="-122"/>
              </a:rPr>
              <a:t>颈总动脉</a:t>
            </a:r>
            <a:r>
              <a:rPr lang="zh-CN" altLang="en-US" sz="2400" b="1" dirty="0">
                <a:latin typeface="黑体" panose="02010609060101010101" pitchFamily="49" charset="-122"/>
              </a:rPr>
              <a:t>的近心端夹一个动脉夹，并在动脉夹远心端距动脉夹约</a:t>
            </a:r>
            <a:r>
              <a:rPr lang="en-US" altLang="zh-CN" sz="2400" b="1" dirty="0">
                <a:latin typeface="黑体" panose="02010609060101010101" pitchFamily="49" charset="-122"/>
              </a:rPr>
              <a:t>3cm</a:t>
            </a:r>
            <a:r>
              <a:rPr lang="zh-CN" altLang="en-US" sz="2400" b="1" dirty="0">
                <a:latin typeface="黑体" panose="02010609060101010101" pitchFamily="49" charset="-122"/>
              </a:rPr>
              <a:t>处结扎。用眼科剪在结扎线与动脉夹之间沿向心方向剪一个楔形切口（约占管径的</a:t>
            </a:r>
            <a:r>
              <a:rPr lang="en-US" altLang="zh-CN" sz="2400" b="1" dirty="0">
                <a:latin typeface="黑体" panose="02010609060101010101" pitchFamily="49" charset="-122"/>
              </a:rPr>
              <a:t>1/3~1/2</a:t>
            </a:r>
            <a:r>
              <a:rPr lang="zh-CN" altLang="en-US" sz="2400" b="1" dirty="0">
                <a:latin typeface="黑体" panose="02010609060101010101" pitchFamily="49" charset="-122"/>
              </a:rPr>
              <a:t>），向心脏方向插入</a:t>
            </a:r>
            <a:r>
              <a:rPr lang="zh-CN" altLang="en-US" sz="2400" b="1" dirty="0">
                <a:solidFill>
                  <a:srgbClr val="990099"/>
                </a:solidFill>
                <a:latin typeface="黑体" panose="02010609060101010101" pitchFamily="49" charset="-122"/>
              </a:rPr>
              <a:t>与压力换能器相连的动脉插管</a:t>
            </a:r>
            <a:r>
              <a:rPr lang="zh-CN" altLang="en-US" sz="2400" b="1" dirty="0">
                <a:latin typeface="黑体" panose="02010609060101010101" pitchFamily="49" charset="-122"/>
              </a:rPr>
              <a:t>，由备用的线结扎固定。小心松开动脉夹，即可见血液冲进动脉插管。 </a:t>
            </a:r>
          </a:p>
          <a:p>
            <a:pPr lvl="1" algn="just">
              <a:spcBef>
                <a:spcPts val="900"/>
              </a:spcBef>
            </a:pPr>
            <a:endParaRPr lang="zh-CN" altLang="en-US" sz="2400" b="1" dirty="0">
              <a:latin typeface="黑体" panose="02010609060101010101" pitchFamily="49" charset="-122"/>
            </a:endParaRPr>
          </a:p>
          <a:p>
            <a:endParaRPr lang="zh-CN" altLang="en-US" dirty="0"/>
          </a:p>
        </p:txBody>
      </p:sp>
      <p:pic>
        <p:nvPicPr>
          <p:cNvPr id="4" name="Picture 4" descr="动脉插管"/>
          <p:cNvPicPr>
            <a:picLocks noChangeAspect="1" noChangeArrowheads="1"/>
          </p:cNvPicPr>
          <p:nvPr/>
        </p:nvPicPr>
        <p:blipFill>
          <a:blip r:embed="rId2">
            <a:lum bright="-8000" contrast="36000"/>
            <a:extLst>
              <a:ext uri="{28A0092B-C50C-407E-A947-70E740481C1C}">
                <a14:useLocalDpi xmlns:a14="http://schemas.microsoft.com/office/drawing/2010/main" val="0"/>
              </a:ext>
            </a:extLst>
          </a:blip>
          <a:srcRect/>
          <a:stretch>
            <a:fillRect/>
          </a:stretch>
        </p:blipFill>
        <p:spPr bwMode="auto">
          <a:xfrm>
            <a:off x="5472662" y="3264690"/>
            <a:ext cx="2741497" cy="247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5191140" y="5556762"/>
            <a:ext cx="800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zh-CN" altLang="en-US" sz="1600" b="1" dirty="0">
                <a:latin typeface="黑体" panose="02010609060101010101" pitchFamily="49" charset="-122"/>
                <a:ea typeface="黑体" panose="02010609060101010101" pitchFamily="49" charset="-122"/>
              </a:rPr>
              <a:t>近心端</a:t>
            </a:r>
          </a:p>
        </p:txBody>
      </p:sp>
      <p:sp>
        <p:nvSpPr>
          <p:cNvPr id="6" name="TextBox 5"/>
          <p:cNvSpPr txBox="1">
            <a:spLocks noChangeArrowheads="1"/>
          </p:cNvSpPr>
          <p:nvPr/>
        </p:nvSpPr>
        <p:spPr bwMode="auto">
          <a:xfrm>
            <a:off x="7439748" y="5553413"/>
            <a:ext cx="804863" cy="338138"/>
          </a:xfrm>
          <a:prstGeom prst="rect">
            <a:avLst/>
          </a:prstGeom>
          <a:noFill/>
          <a:ln>
            <a:noFill/>
          </a:ln>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zh-CN" altLang="en-US" sz="1600" b="1" dirty="0">
                <a:latin typeface="黑体" panose="02010609060101010101" pitchFamily="49" charset="-122"/>
                <a:ea typeface="黑体" panose="02010609060101010101" pitchFamily="49" charset="-122"/>
              </a:rPr>
              <a:t>远心端</a:t>
            </a:r>
          </a:p>
        </p:txBody>
      </p:sp>
      <p:pic>
        <p:nvPicPr>
          <p:cNvPr id="7" name="Picture 2" descr="http://www.bbioo.com/uploadfile/200605/20060520091542143.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3025" t="12205" r="977" b="17246"/>
          <a:stretch/>
        </p:blipFill>
        <p:spPr bwMode="auto">
          <a:xfrm>
            <a:off x="810529" y="3569285"/>
            <a:ext cx="4082772" cy="2250347"/>
          </a:xfrm>
          <a:prstGeom prst="rect">
            <a:avLst/>
          </a:prstGeom>
          <a:noFill/>
          <a:scene3d>
            <a:camera prst="orthographicFront">
              <a:rot lat="0" lon="10799999" rev="0"/>
            </a:camera>
            <a:lightRig rig="threePt" dir="t"/>
          </a:scene3d>
          <a:extLst>
            <a:ext uri="{909E8E84-426E-40DD-AFC4-6F175D3DCCD1}">
              <a14:hiddenFill xmlns:a14="http://schemas.microsoft.com/office/drawing/2010/main">
                <a:solidFill>
                  <a:srgbClr val="FFFFFF"/>
                </a:solidFill>
              </a14:hiddenFill>
            </a:ext>
          </a:extLst>
        </p:spPr>
      </p:pic>
      <p:sp>
        <p:nvSpPr>
          <p:cNvPr id="8" name="矩形 7"/>
          <p:cNvSpPr/>
          <p:nvPr/>
        </p:nvSpPr>
        <p:spPr>
          <a:xfrm>
            <a:off x="6996253" y="152568"/>
            <a:ext cx="1530221" cy="461665"/>
          </a:xfrm>
          <a:prstGeom prst="rect">
            <a:avLst/>
          </a:prstGeom>
        </p:spPr>
        <p:txBody>
          <a:bodyPr wrap="square">
            <a:spAutoFit/>
          </a:bodyPr>
          <a:lstStyle/>
          <a:p>
            <a:r>
              <a:rPr lang="zh-CN" altLang="en-US" sz="2400" b="1" dirty="0">
                <a:solidFill>
                  <a:srgbClr val="990099"/>
                </a:solidFill>
                <a:latin typeface="黑体" panose="02010609060101010101" pitchFamily="49" charset="-122"/>
                <a:ea typeface="黑体" panose="02010609060101010101" pitchFamily="49" charset="-122"/>
              </a:rPr>
              <a:t>（选做）</a:t>
            </a:r>
            <a:endParaRPr lang="zh-CN" altLang="en-US" sz="2400" dirty="0"/>
          </a:p>
        </p:txBody>
      </p:sp>
    </p:spTree>
    <p:extLst>
      <p:ext uri="{BB962C8B-B14F-4D97-AF65-F5344CB8AC3E}">
        <p14:creationId xmlns:p14="http://schemas.microsoft.com/office/powerpoint/2010/main" val="2084293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4212" y="634541"/>
            <a:ext cx="2302151" cy="830997"/>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家兔消化管运动实验流程：</a:t>
            </a:r>
          </a:p>
        </p:txBody>
      </p:sp>
      <p:grpSp>
        <p:nvGrpSpPr>
          <p:cNvPr id="4" name="组合 3">
            <a:extLst>
              <a:ext uri="{FF2B5EF4-FFF2-40B4-BE49-F238E27FC236}">
                <a16:creationId xmlns:a16="http://schemas.microsoft.com/office/drawing/2014/main" id="{421F8392-DCE7-78A0-C36C-3617322EA2E9}"/>
              </a:ext>
            </a:extLst>
          </p:cNvPr>
          <p:cNvGrpSpPr/>
          <p:nvPr/>
        </p:nvGrpSpPr>
        <p:grpSpPr>
          <a:xfrm>
            <a:off x="3207506" y="438530"/>
            <a:ext cx="5330438" cy="6026065"/>
            <a:chOff x="5009841" y="-427558"/>
            <a:chExt cx="6570845" cy="8367038"/>
          </a:xfrm>
        </p:grpSpPr>
        <p:sp>
          <p:nvSpPr>
            <p:cNvPr id="11" name="内容占位符 2"/>
            <p:cNvSpPr txBox="1">
              <a:spLocks/>
            </p:cNvSpPr>
            <p:nvPr/>
          </p:nvSpPr>
          <p:spPr>
            <a:xfrm>
              <a:off x="5009841" y="-427558"/>
              <a:ext cx="6570845" cy="8367038"/>
            </a:xfrm>
            <a:prstGeom prst="rect">
              <a:avLst/>
            </a:prstGeom>
          </p:spPr>
          <p:txBody>
            <a:bodyP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zh-CN" altLang="en-US" sz="2000" b="1" dirty="0">
                  <a:latin typeface="黑体" panose="02010609060101010101" pitchFamily="49" charset="-122"/>
                  <a:ea typeface="黑体" panose="02010609060101010101" pitchFamily="49" charset="-122"/>
                </a:rPr>
                <a:t>正常情况下胃肠运动</a:t>
              </a:r>
              <a:endParaRPr lang="en-US" altLang="zh-CN" sz="2000" b="1" dirty="0">
                <a:latin typeface="黑体" panose="02010609060101010101" pitchFamily="49" charset="-122"/>
                <a:ea typeface="黑体" panose="02010609060101010101" pitchFamily="49" charset="-122"/>
              </a:endParaRPr>
            </a:p>
            <a:p>
              <a:endParaRPr lang="en-US" altLang="zh-CN" sz="2000" b="1"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反渗透实验</a:t>
              </a:r>
              <a:endParaRPr lang="en-US" altLang="zh-CN" sz="2000" b="1" dirty="0">
                <a:latin typeface="黑体" panose="02010609060101010101" pitchFamily="49" charset="-122"/>
                <a:ea typeface="黑体" panose="02010609060101010101" pitchFamily="49" charset="-122"/>
              </a:endParaRPr>
            </a:p>
            <a:p>
              <a:endParaRPr lang="en-US" altLang="zh-CN" sz="2000" b="1"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滴加 </a:t>
              </a:r>
              <a:r>
                <a:rPr lang="en-US" altLang="zh-CN" sz="2000" b="1" dirty="0">
                  <a:latin typeface="黑体" panose="02010609060101010101" pitchFamily="49" charset="-122"/>
                  <a:ea typeface="黑体" panose="02010609060101010101" pitchFamily="49" charset="-122"/>
                </a:rPr>
                <a:t>0.1% </a:t>
              </a:r>
              <a:r>
                <a:rPr lang="zh-CN" altLang="en-US" sz="2000" b="1" dirty="0">
                  <a:latin typeface="黑体" panose="02010609060101010101" pitchFamily="49" charset="-122"/>
                  <a:ea typeface="黑体" panose="02010609060101010101" pitchFamily="49" charset="-122"/>
                </a:rPr>
                <a:t>乙酰胆碱</a:t>
              </a:r>
              <a:endParaRPr lang="en-US" altLang="zh-CN" sz="2000" b="1" dirty="0">
                <a:latin typeface="黑体" panose="02010609060101010101" pitchFamily="49" charset="-122"/>
                <a:ea typeface="黑体" panose="02010609060101010101" pitchFamily="49" charset="-122"/>
              </a:endParaRPr>
            </a:p>
            <a:p>
              <a:endParaRPr lang="zh-CN" altLang="en-US" sz="2000" b="1"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滴加 </a:t>
              </a:r>
              <a:r>
                <a:rPr lang="en-US" altLang="zh-CN" sz="2000" b="1" dirty="0">
                  <a:latin typeface="黑体" panose="02010609060101010101" pitchFamily="49" charset="-122"/>
                  <a:ea typeface="黑体" panose="02010609060101010101" pitchFamily="49" charset="-122"/>
                </a:rPr>
                <a:t>0.1% </a:t>
              </a:r>
              <a:r>
                <a:rPr lang="zh-CN" altLang="en-US" sz="2000" b="1" dirty="0">
                  <a:latin typeface="黑体" panose="02010609060101010101" pitchFamily="49" charset="-122"/>
                  <a:ea typeface="黑体" panose="02010609060101010101" pitchFamily="49" charset="-122"/>
                </a:rPr>
                <a:t>肾上腺素</a:t>
              </a:r>
            </a:p>
            <a:p>
              <a:endParaRPr lang="zh-CN" altLang="en-US" sz="2000" b="1"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电刺激右侧迷走神经</a:t>
              </a:r>
              <a:endParaRPr lang="en-US" altLang="zh-CN" sz="2000" b="1" dirty="0">
                <a:latin typeface="黑体" panose="02010609060101010101" pitchFamily="49" charset="-122"/>
                <a:ea typeface="黑体" panose="02010609060101010101" pitchFamily="49" charset="-122"/>
              </a:endParaRPr>
            </a:p>
            <a:p>
              <a:endParaRPr lang="zh-CN" altLang="en-US" sz="2000" b="1"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耳缘静脉注射 </a:t>
              </a:r>
              <a:r>
                <a:rPr lang="en-US" altLang="zh-CN" sz="2000" b="1" dirty="0">
                  <a:latin typeface="黑体" panose="02010609060101010101" pitchFamily="49" charset="-122"/>
                  <a:ea typeface="黑体" panose="02010609060101010101" pitchFamily="49" charset="-122"/>
                </a:rPr>
                <a:t>0.1% </a:t>
              </a:r>
              <a:r>
                <a:rPr lang="zh-CN" altLang="en-US" sz="2000" b="1" dirty="0">
                  <a:latin typeface="黑体" panose="02010609060101010101" pitchFamily="49" charset="-122"/>
                  <a:ea typeface="黑体" panose="02010609060101010101" pitchFamily="49" charset="-122"/>
                </a:rPr>
                <a:t>阿托品 </a:t>
              </a:r>
              <a:r>
                <a:rPr lang="en-US" altLang="zh-CN" sz="2000" b="1" dirty="0">
                  <a:latin typeface="黑体" panose="02010609060101010101" pitchFamily="49" charset="-122"/>
                  <a:ea typeface="黑体" panose="02010609060101010101" pitchFamily="49" charset="-122"/>
                </a:rPr>
                <a:t>0.5 mL</a:t>
              </a:r>
            </a:p>
            <a:p>
              <a:endParaRPr lang="en-US" altLang="zh-CN" sz="2000" b="1" dirty="0">
                <a:latin typeface="黑体" panose="02010609060101010101" pitchFamily="49" charset="-122"/>
                <a:ea typeface="黑体" panose="02010609060101010101" pitchFamily="49" charset="-122"/>
              </a:endParaRPr>
            </a:p>
            <a:p>
              <a:r>
                <a:rPr lang="zh-CN" altLang="en-US" sz="2000" b="1" dirty="0">
                  <a:solidFill>
                    <a:srgbClr val="990099"/>
                  </a:solidFill>
                  <a:latin typeface="黑体" panose="02010609060101010101" pitchFamily="49" charset="-122"/>
                  <a:ea typeface="黑体" panose="02010609060101010101" pitchFamily="49" charset="-122"/>
                </a:rPr>
                <a:t>切断右侧迷走神经</a:t>
              </a:r>
              <a:endParaRPr lang="en-US" altLang="zh-CN" sz="2000" b="1" dirty="0">
                <a:solidFill>
                  <a:srgbClr val="990099"/>
                </a:solidFill>
                <a:latin typeface="黑体" panose="02010609060101010101" pitchFamily="49" charset="-122"/>
                <a:ea typeface="黑体" panose="02010609060101010101" pitchFamily="49" charset="-122"/>
              </a:endParaRPr>
            </a:p>
            <a:p>
              <a:endParaRPr lang="en-US" altLang="zh-CN" sz="2000" b="1" dirty="0">
                <a:latin typeface="黑体" panose="02010609060101010101" pitchFamily="49" charset="-122"/>
                <a:ea typeface="黑体" panose="02010609060101010101" pitchFamily="49" charset="-122"/>
              </a:endParaRPr>
            </a:p>
            <a:p>
              <a:r>
                <a:rPr lang="zh-CN" altLang="en-US" sz="2000" b="1" dirty="0">
                  <a:solidFill>
                    <a:schemeClr val="accent6">
                      <a:lumMod val="75000"/>
                    </a:schemeClr>
                  </a:solidFill>
                  <a:latin typeface="黑体" panose="02010609060101010101" pitchFamily="49" charset="-122"/>
                  <a:ea typeface="黑体" panose="02010609060101010101" pitchFamily="49" charset="-122"/>
                </a:rPr>
                <a:t>电刺激左侧内脏大神经</a:t>
              </a:r>
            </a:p>
            <a:p>
              <a:r>
                <a:rPr lang="zh-CN" altLang="en-US" sz="2000" b="1" dirty="0">
                  <a:solidFill>
                    <a:schemeClr val="accent6">
                      <a:lumMod val="75000"/>
                    </a:schemeClr>
                  </a:solidFill>
                  <a:latin typeface="黑体" panose="02010609060101010101" pitchFamily="49" charset="-122"/>
                  <a:ea typeface="黑体" panose="02010609060101010101" pitchFamily="49" charset="-122"/>
                </a:rPr>
                <a:t>膀胱插管、颈总动脉插管</a:t>
              </a:r>
              <a:endParaRPr lang="en-US" altLang="zh-CN" sz="2000" b="1" dirty="0">
                <a:solidFill>
                  <a:schemeClr val="accent6">
                    <a:lumMod val="75000"/>
                  </a:schemeClr>
                </a:solidFill>
                <a:latin typeface="黑体" panose="02010609060101010101" pitchFamily="49" charset="-122"/>
                <a:ea typeface="黑体" panose="02010609060101010101" pitchFamily="49" charset="-122"/>
              </a:endParaRPr>
            </a:p>
          </p:txBody>
        </p:sp>
        <p:cxnSp>
          <p:nvCxnSpPr>
            <p:cNvPr id="12" name="直接箭头连接符 11"/>
            <p:cNvCxnSpPr>
              <a:cxnSpLocks/>
            </p:cNvCxnSpPr>
            <p:nvPr/>
          </p:nvCxnSpPr>
          <p:spPr>
            <a:xfrm>
              <a:off x="6613773" y="249025"/>
              <a:ext cx="8811" cy="360058"/>
            </a:xfrm>
            <a:prstGeom prst="straightConnector1">
              <a:avLst/>
            </a:prstGeom>
            <a:ln w="31750">
              <a:solidFill>
                <a:srgbClr val="2104CC"/>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cxnSpLocks/>
            </p:cNvCxnSpPr>
            <p:nvPr/>
          </p:nvCxnSpPr>
          <p:spPr>
            <a:xfrm>
              <a:off x="6609368" y="1250291"/>
              <a:ext cx="4404" cy="333875"/>
            </a:xfrm>
            <a:prstGeom prst="straightConnector1">
              <a:avLst/>
            </a:prstGeom>
            <a:ln w="31750">
              <a:solidFill>
                <a:srgbClr val="2104CC"/>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cxnSpLocks/>
            </p:cNvCxnSpPr>
            <p:nvPr/>
          </p:nvCxnSpPr>
          <p:spPr>
            <a:xfrm>
              <a:off x="6627768" y="2215092"/>
              <a:ext cx="0" cy="358626"/>
            </a:xfrm>
            <a:prstGeom prst="straightConnector1">
              <a:avLst/>
            </a:prstGeom>
            <a:ln w="31750">
              <a:solidFill>
                <a:srgbClr val="2104CC"/>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cxnSpLocks/>
            </p:cNvCxnSpPr>
            <p:nvPr/>
          </p:nvCxnSpPr>
          <p:spPr>
            <a:xfrm>
              <a:off x="6627768" y="3225096"/>
              <a:ext cx="0" cy="340876"/>
            </a:xfrm>
            <a:prstGeom prst="straightConnector1">
              <a:avLst/>
            </a:prstGeom>
            <a:ln w="31750">
              <a:solidFill>
                <a:srgbClr val="2104CC"/>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cxnSpLocks/>
            </p:cNvCxnSpPr>
            <p:nvPr/>
          </p:nvCxnSpPr>
          <p:spPr>
            <a:xfrm>
              <a:off x="6655481" y="4164044"/>
              <a:ext cx="0" cy="333875"/>
            </a:xfrm>
            <a:prstGeom prst="straightConnector1">
              <a:avLst/>
            </a:prstGeom>
            <a:ln w="31750">
              <a:solidFill>
                <a:srgbClr val="2104CC"/>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cxnSpLocks/>
            </p:cNvCxnSpPr>
            <p:nvPr/>
          </p:nvCxnSpPr>
          <p:spPr>
            <a:xfrm>
              <a:off x="6622583" y="5103032"/>
              <a:ext cx="0" cy="403489"/>
            </a:xfrm>
            <a:prstGeom prst="straightConnector1">
              <a:avLst/>
            </a:prstGeom>
            <a:ln w="31750">
              <a:solidFill>
                <a:srgbClr val="2104CC"/>
              </a:solidFill>
              <a:tailEnd type="arrow"/>
            </a:ln>
          </p:spPr>
          <p:style>
            <a:lnRef idx="1">
              <a:schemeClr val="accent1"/>
            </a:lnRef>
            <a:fillRef idx="0">
              <a:schemeClr val="accent1"/>
            </a:fillRef>
            <a:effectRef idx="0">
              <a:schemeClr val="accent1"/>
            </a:effectRef>
            <a:fontRef idx="minor">
              <a:schemeClr val="tx1"/>
            </a:fontRef>
          </p:style>
        </p:cxnSp>
        <p:cxnSp>
          <p:nvCxnSpPr>
            <p:cNvPr id="3" name="直接箭头连接符 2">
              <a:extLst>
                <a:ext uri="{FF2B5EF4-FFF2-40B4-BE49-F238E27FC236}">
                  <a16:creationId xmlns:a16="http://schemas.microsoft.com/office/drawing/2014/main" id="{DF4775FE-101A-5C1B-EC59-F438634197AB}"/>
                </a:ext>
              </a:extLst>
            </p:cNvPr>
            <p:cNvCxnSpPr>
              <a:cxnSpLocks/>
            </p:cNvCxnSpPr>
            <p:nvPr/>
          </p:nvCxnSpPr>
          <p:spPr>
            <a:xfrm>
              <a:off x="6622475" y="6113232"/>
              <a:ext cx="0" cy="403489"/>
            </a:xfrm>
            <a:prstGeom prst="straightConnector1">
              <a:avLst/>
            </a:prstGeom>
            <a:ln w="31750">
              <a:solidFill>
                <a:srgbClr val="2104CC"/>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7251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a:extLst>
              <a:ext uri="{FF2B5EF4-FFF2-40B4-BE49-F238E27FC236}">
                <a16:creationId xmlns:a16="http://schemas.microsoft.com/office/drawing/2014/main" id="{9B36608F-2DBB-45A8-ADCA-BDA492F2655A}"/>
              </a:ext>
            </a:extLst>
          </p:cNvPr>
          <p:cNvSpPr txBox="1">
            <a:spLocks/>
          </p:cNvSpPr>
          <p:nvPr/>
        </p:nvSpPr>
        <p:spPr>
          <a:xfrm>
            <a:off x="285714" y="656070"/>
            <a:ext cx="7645936" cy="5170572"/>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130000"/>
              </a:lnSpc>
            </a:pPr>
            <a:r>
              <a:rPr lang="zh-CN" altLang="en-US" sz="2400" b="1" dirty="0">
                <a:latin typeface="黑体" panose="02010609060101010101" pitchFamily="49" charset="-122"/>
                <a:ea typeface="黑体" panose="02010609060101010101" pitchFamily="49" charset="-122"/>
              </a:rPr>
              <a:t>动物处死：</a:t>
            </a:r>
            <a:endParaRPr lang="en-US" altLang="zh-CN" sz="2400" b="1" dirty="0">
              <a:latin typeface="黑体" panose="02010609060101010101" pitchFamily="49" charset="-122"/>
              <a:ea typeface="黑体" panose="02010609060101010101" pitchFamily="49" charset="-122"/>
            </a:endParaRPr>
          </a:p>
          <a:p>
            <a:pPr lvl="1">
              <a:spcBef>
                <a:spcPts val="900"/>
              </a:spcBef>
            </a:pPr>
            <a:r>
              <a:rPr lang="zh-CN" altLang="en-US" sz="2400" b="1" dirty="0">
                <a:solidFill>
                  <a:srgbClr val="0000FF"/>
                </a:solidFill>
                <a:latin typeface="黑体" panose="02010609060101010101" pitchFamily="49" charset="-122"/>
                <a:ea typeface="黑体" panose="02010609060101010101" pitchFamily="49" charset="-122"/>
              </a:rPr>
              <a:t>空气栓塞法</a:t>
            </a:r>
            <a:endParaRPr lang="en-US" altLang="zh-CN" sz="2400" b="1" dirty="0">
              <a:solidFill>
                <a:srgbClr val="0000FF"/>
              </a:solidFill>
              <a:latin typeface="黑体" panose="02010609060101010101" pitchFamily="49" charset="-122"/>
              <a:ea typeface="黑体" panose="02010609060101010101" pitchFamily="49" charset="-122"/>
            </a:endParaRPr>
          </a:p>
          <a:p>
            <a:pPr lvl="2">
              <a:spcBef>
                <a:spcPts val="900"/>
              </a:spcBef>
            </a:pPr>
            <a:r>
              <a:rPr lang="zh-CN" altLang="en-US" sz="2400" b="1" dirty="0">
                <a:latin typeface="黑体" panose="02010609060101010101" pitchFamily="49" charset="-122"/>
                <a:ea typeface="黑体" panose="02010609060101010101" pitchFamily="49" charset="-122"/>
              </a:rPr>
              <a:t>用 </a:t>
            </a:r>
            <a:r>
              <a:rPr lang="en-US" altLang="zh-CN" sz="2400" b="1" dirty="0">
                <a:latin typeface="黑体" panose="02010609060101010101" pitchFamily="49" charset="-122"/>
                <a:ea typeface="黑体" panose="02010609060101010101" pitchFamily="49" charset="-122"/>
              </a:rPr>
              <a:t>25 </a:t>
            </a:r>
            <a:r>
              <a:rPr lang="en-US" altLang="zh-CN" sz="2400" b="1" cap="none" dirty="0">
                <a:latin typeface="黑体" panose="02010609060101010101" pitchFamily="49" charset="-122"/>
                <a:ea typeface="黑体" panose="02010609060101010101" pitchFamily="49" charset="-122"/>
              </a:rPr>
              <a:t>mL</a:t>
            </a:r>
            <a:r>
              <a:rPr lang="zh-CN" altLang="en-US" sz="2400" b="1" dirty="0">
                <a:latin typeface="黑体" panose="02010609060101010101" pitchFamily="49" charset="-122"/>
                <a:ea typeface="黑体" panose="02010609060101010101" pitchFamily="49" charset="-122"/>
              </a:rPr>
              <a:t>注射器吸满一管空气，通过家兔耳缘静脉快速注入，同时密切注意动物状态变化，直至动物呼吸、心跳均消失。</a:t>
            </a:r>
            <a:endParaRPr lang="en-US" altLang="zh-CN" sz="2400" b="1" dirty="0">
              <a:latin typeface="黑体" panose="02010609060101010101" pitchFamily="49" charset="-122"/>
              <a:ea typeface="黑体" panose="02010609060101010101" pitchFamily="49" charset="-122"/>
            </a:endParaRPr>
          </a:p>
          <a:p>
            <a:pPr lvl="1">
              <a:spcBef>
                <a:spcPts val="900"/>
              </a:spcBef>
            </a:pPr>
            <a:r>
              <a:rPr lang="zh-CN" altLang="en-US" sz="2400" b="1" dirty="0">
                <a:solidFill>
                  <a:srgbClr val="0000FF"/>
                </a:solidFill>
                <a:latin typeface="黑体" panose="02010609060101010101" pitchFamily="49" charset="-122"/>
                <a:ea typeface="黑体" panose="02010609060101010101" pitchFamily="49" charset="-122"/>
              </a:rPr>
              <a:t>静脉注射 </a:t>
            </a:r>
            <a:r>
              <a:rPr lang="en-US" altLang="zh-CN" sz="2400" b="1" dirty="0" err="1">
                <a:solidFill>
                  <a:srgbClr val="0000FF"/>
                </a:solidFill>
                <a:latin typeface="黑体" panose="02010609060101010101" pitchFamily="49" charset="-122"/>
                <a:ea typeface="黑体" panose="02010609060101010101" pitchFamily="49" charset="-122"/>
              </a:rPr>
              <a:t>KCl</a:t>
            </a:r>
            <a:r>
              <a:rPr lang="zh-CN" altLang="en-US" sz="2400" b="1" dirty="0">
                <a:solidFill>
                  <a:srgbClr val="0000FF"/>
                </a:solidFill>
                <a:latin typeface="黑体" panose="02010609060101010101" pitchFamily="49" charset="-122"/>
                <a:ea typeface="黑体" panose="02010609060101010101" pitchFamily="49" charset="-122"/>
              </a:rPr>
              <a:t>法</a:t>
            </a:r>
            <a:endParaRPr lang="en-US" altLang="zh-CN" sz="2400" b="1" dirty="0">
              <a:solidFill>
                <a:srgbClr val="0000FF"/>
              </a:solidFill>
              <a:latin typeface="黑体" panose="02010609060101010101" pitchFamily="49" charset="-122"/>
              <a:ea typeface="黑体" panose="02010609060101010101" pitchFamily="49" charset="-122"/>
            </a:endParaRPr>
          </a:p>
          <a:p>
            <a:pPr lvl="2">
              <a:spcBef>
                <a:spcPts val="900"/>
              </a:spcBef>
            </a:pPr>
            <a:r>
              <a:rPr lang="zh-CN" altLang="en-US" sz="2400" b="1" dirty="0">
                <a:latin typeface="黑体" panose="02010609060101010101" pitchFamily="49" charset="-122"/>
                <a:ea typeface="黑体" panose="02010609060101010101" pitchFamily="49" charset="-122"/>
              </a:rPr>
              <a:t>经家兔耳缘静脉快速注射过饱和</a:t>
            </a:r>
            <a:r>
              <a:rPr lang="en-US" altLang="zh-CN" sz="2400" b="1" dirty="0" err="1">
                <a:latin typeface="黑体" panose="02010609060101010101" pitchFamily="49" charset="-122"/>
                <a:ea typeface="黑体" panose="02010609060101010101" pitchFamily="49" charset="-122"/>
              </a:rPr>
              <a:t>KCl</a:t>
            </a:r>
            <a:r>
              <a:rPr lang="zh-CN" altLang="en-US" sz="2400" b="1" dirty="0">
                <a:latin typeface="黑体" panose="02010609060101010101" pitchFamily="49" charset="-122"/>
                <a:ea typeface="黑体" panose="02010609060101010101" pitchFamily="49" charset="-122"/>
              </a:rPr>
              <a:t>溶液</a:t>
            </a:r>
            <a:r>
              <a:rPr lang="en-US" altLang="zh-CN" sz="2400" b="1" dirty="0">
                <a:latin typeface="黑体" panose="02010609060101010101" pitchFamily="49" charset="-122"/>
                <a:ea typeface="黑体" panose="02010609060101010101" pitchFamily="49" charset="-122"/>
              </a:rPr>
              <a:t>1~2 mL</a:t>
            </a:r>
            <a:r>
              <a:rPr lang="zh-CN" altLang="en-US" sz="2400" b="1" dirty="0">
                <a:latin typeface="黑体" panose="02010609060101010101" pitchFamily="49" charset="-122"/>
                <a:ea typeface="黑体" panose="02010609060101010101" pitchFamily="49" charset="-122"/>
              </a:rPr>
              <a:t>，同时密切注意动物状态变化，直至动物呼吸、心跳均消失。</a:t>
            </a:r>
            <a:endParaRPr lang="en-US" altLang="zh-CN" sz="24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171060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4294967295"/>
          </p:nvPr>
        </p:nvSpPr>
        <p:spPr>
          <a:xfrm>
            <a:off x="680196" y="1071582"/>
            <a:ext cx="7421814" cy="5116568"/>
          </a:xfrm>
        </p:spPr>
        <p:txBody>
          <a:bodyPr>
            <a:noAutofit/>
          </a:bodyPr>
          <a:lstStyle/>
          <a:p>
            <a:pPr algn="just" eaLnBrk="1" hangingPunct="1">
              <a:spcBef>
                <a:spcPts val="600"/>
              </a:spcBef>
            </a:pPr>
            <a:r>
              <a:rPr lang="zh-CN" altLang="en-US" sz="2400" b="1" dirty="0">
                <a:latin typeface="黑体" panose="02010609060101010101" pitchFamily="49" charset="-122"/>
                <a:ea typeface="黑体" panose="02010609060101010101" pitchFamily="49" charset="-122"/>
              </a:rPr>
              <a:t>麻醉剂注射量速度要慢，同时注意动物的变化，以免过量引起动物死亡。如果实验时间过长，动物苏醒挣扎，可适量补充麻醉剂。</a:t>
            </a:r>
          </a:p>
          <a:p>
            <a:pPr algn="just">
              <a:spcBef>
                <a:spcPts val="600"/>
              </a:spcBef>
            </a:pPr>
            <a:r>
              <a:rPr lang="zh-CN" altLang="en-US" sz="2400" b="1" dirty="0">
                <a:latin typeface="黑体" panose="02010609060101010101" pitchFamily="49" charset="-122"/>
                <a:ea typeface="黑体" panose="02010609060101010101" pitchFamily="49" charset="-122"/>
              </a:rPr>
              <a:t>注意保护神经不要过渡牵拉，并经常保持湿润。</a:t>
            </a:r>
          </a:p>
          <a:p>
            <a:pPr algn="just">
              <a:spcBef>
                <a:spcPts val="600"/>
              </a:spcBef>
            </a:pPr>
            <a:r>
              <a:rPr lang="zh-CN" altLang="en-US" sz="2400" b="1" dirty="0">
                <a:latin typeface="黑体" panose="02010609060101010101" pitchFamily="49" charset="-122"/>
                <a:ea typeface="黑体" panose="02010609060101010101" pitchFamily="49" charset="-122"/>
              </a:rPr>
              <a:t>项实验前要有观察对照，施加条件时要按“标记”。</a:t>
            </a:r>
            <a:r>
              <a:rPr lang="zh-CN" altLang="en-US" sz="2400" b="1" dirty="0">
                <a:latin typeface="黑体" panose="02010609060101010101" pitchFamily="49" charset="-122"/>
              </a:rPr>
              <a:t>注射每种试剂的注射器要专用，不可混用。</a:t>
            </a:r>
            <a:endParaRPr lang="zh-CN" altLang="en-US" sz="2400" b="1" dirty="0">
              <a:latin typeface="黑体" panose="02010609060101010101" pitchFamily="49" charset="-122"/>
              <a:ea typeface="黑体" panose="02010609060101010101" pitchFamily="49" charset="-122"/>
            </a:endParaRPr>
          </a:p>
          <a:p>
            <a:pPr algn="just">
              <a:spcBef>
                <a:spcPts val="600"/>
              </a:spcBef>
            </a:pPr>
            <a:r>
              <a:rPr lang="zh-CN" altLang="en-US" sz="2400" b="1" dirty="0">
                <a:latin typeface="黑体" panose="02010609060101010101" pitchFamily="49" charset="-122"/>
              </a:rPr>
              <a:t>耳缘静脉注射乳酸时要注意控制好速度，以免造成因局部药物浓度过大而引起动物死亡。</a:t>
            </a:r>
          </a:p>
          <a:p>
            <a:pPr algn="just">
              <a:spcBef>
                <a:spcPts val="600"/>
              </a:spcBef>
            </a:pPr>
            <a:r>
              <a:rPr lang="zh-CN" altLang="en-US" sz="2400" b="1" dirty="0">
                <a:latin typeface="黑体" panose="02010609060101010101" pitchFamily="49" charset="-122"/>
              </a:rPr>
              <a:t>因实验过程中要进行多次静脉注射，应注意保护好家兔耳缘静脉。</a:t>
            </a:r>
          </a:p>
          <a:p>
            <a:pPr algn="just">
              <a:spcBef>
                <a:spcPts val="600"/>
              </a:spcBef>
            </a:pPr>
            <a:r>
              <a:rPr lang="zh-CN" altLang="en-US" sz="2400" b="1" dirty="0">
                <a:latin typeface="黑体" panose="02010609060101010101" pitchFamily="49" charset="-122"/>
              </a:rPr>
              <a:t>经常用温热生理盐水或纱布润湿手术野，防止干燥和降温。</a:t>
            </a:r>
          </a:p>
          <a:p>
            <a:pPr algn="just" eaLnBrk="1" hangingPunct="1">
              <a:spcBef>
                <a:spcPts val="600"/>
              </a:spcBef>
            </a:pPr>
            <a:endParaRPr lang="zh-CN" altLang="en-US" sz="2400" b="1" dirty="0">
              <a:latin typeface="黑体" panose="02010609060101010101" pitchFamily="49" charset="-122"/>
              <a:ea typeface="黑体" panose="02010609060101010101" pitchFamily="49" charset="-122"/>
            </a:endParaRPr>
          </a:p>
        </p:txBody>
      </p:sp>
      <p:sp>
        <p:nvSpPr>
          <p:cNvPr id="2" name="Rectangle 2">
            <a:extLst>
              <a:ext uri="{FF2B5EF4-FFF2-40B4-BE49-F238E27FC236}">
                <a16:creationId xmlns:a16="http://schemas.microsoft.com/office/drawing/2014/main" id="{8A765F09-7FE5-74D6-E4D9-753A99F11A81}"/>
              </a:ext>
            </a:extLst>
          </p:cNvPr>
          <p:cNvSpPr txBox="1">
            <a:spLocks noChangeArrowheads="1"/>
          </p:cNvSpPr>
          <p:nvPr/>
        </p:nvSpPr>
        <p:spPr>
          <a:xfrm>
            <a:off x="346022" y="260648"/>
            <a:ext cx="3927894" cy="703262"/>
          </a:xfrm>
          <a:prstGeom prst="rect">
            <a:avLst/>
          </a:prstGeom>
          <a:noFill/>
        </p:spPr>
        <p:txBody>
          <a:bodyPr vert="horz"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r>
              <a:rPr lang="en-US" altLang="zh-CN" sz="3000" dirty="0">
                <a:solidFill>
                  <a:srgbClr val="3A22C8"/>
                </a:solidFill>
                <a:effectLst/>
                <a:latin typeface="Arial" panose="020B0604020202020204" pitchFamily="34" charset="0"/>
                <a:ea typeface="黑体" panose="02010609060101010101" pitchFamily="49" charset="-122"/>
                <a:cs typeface="Arial" panose="020B0604020202020204" pitchFamily="34" charset="0"/>
              </a:rPr>
              <a:t>V</a:t>
            </a:r>
            <a:r>
              <a:rPr lang="en-US" altLang="zh-CN" sz="3000" dirty="0">
                <a:solidFill>
                  <a:srgbClr val="3A22C8"/>
                </a:solidFill>
                <a:effectLst/>
                <a:latin typeface="黑体" panose="02010609060101010101" pitchFamily="49" charset="-122"/>
                <a:ea typeface="黑体" panose="02010609060101010101" pitchFamily="49" charset="-122"/>
              </a:rPr>
              <a:t> </a:t>
            </a:r>
            <a:r>
              <a:rPr lang="zh-CN" altLang="en-US" sz="3000" dirty="0">
                <a:solidFill>
                  <a:srgbClr val="3A22C8"/>
                </a:solidFill>
                <a:effectLst/>
                <a:latin typeface="黑体" panose="02010609060101010101" pitchFamily="49" charset="-122"/>
                <a:ea typeface="黑体" panose="02010609060101010101" pitchFamily="49" charset="-122"/>
              </a:rPr>
              <a:t>注意事项</a:t>
            </a:r>
          </a:p>
        </p:txBody>
      </p:sp>
    </p:spTree>
    <p:extLst>
      <p:ext uri="{BB962C8B-B14F-4D97-AF65-F5344CB8AC3E}">
        <p14:creationId xmlns:p14="http://schemas.microsoft.com/office/powerpoint/2010/main" val="741043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637952" y="758817"/>
            <a:ext cx="4114801" cy="540544"/>
          </a:xfrm>
          <a:noFill/>
        </p:spPr>
        <p:txBody>
          <a:bodyPr vert="horz" anchor="ctr">
            <a:noAutofit/>
            <a:scene3d>
              <a:camera prst="orthographicFront"/>
              <a:lightRig rig="soft" dir="t"/>
            </a:scene3d>
            <a:sp3d prstMaterial="softEdge">
              <a:bevelT w="25400" h="25400"/>
            </a:sp3d>
          </a:bodyPr>
          <a:lstStyle/>
          <a:p>
            <a:r>
              <a:rPr lang="zh-CN" altLang="en-US" sz="2600" dirty="0">
                <a:solidFill>
                  <a:srgbClr val="3A22C8"/>
                </a:solidFill>
                <a:effectLst/>
                <a:latin typeface="Arial" panose="020B0604020202020204" pitchFamily="34" charset="0"/>
                <a:ea typeface="黑体" panose="02010609060101010101" pitchFamily="49" charset="-122"/>
                <a:cs typeface="Arial" panose="020B0604020202020204" pitchFamily="34" charset="0"/>
              </a:rPr>
              <a:t>动脉插管注意事项</a:t>
            </a:r>
          </a:p>
        </p:txBody>
      </p:sp>
      <p:sp>
        <p:nvSpPr>
          <p:cNvPr id="21507" name="Rectangle 3"/>
          <p:cNvSpPr>
            <a:spLocks noGrp="1" noChangeArrowheads="1"/>
          </p:cNvSpPr>
          <p:nvPr>
            <p:ph type="body" idx="4294967295"/>
          </p:nvPr>
        </p:nvSpPr>
        <p:spPr>
          <a:xfrm>
            <a:off x="542259" y="1958522"/>
            <a:ext cx="7559746" cy="2900556"/>
          </a:xfrm>
        </p:spPr>
        <p:txBody>
          <a:bodyPr>
            <a:noAutofit/>
          </a:bodyPr>
          <a:lstStyle/>
          <a:p>
            <a:pPr algn="just">
              <a:lnSpc>
                <a:spcPct val="110000"/>
              </a:lnSpc>
              <a:spcBef>
                <a:spcPct val="30000"/>
              </a:spcBef>
            </a:pPr>
            <a:r>
              <a:rPr lang="zh-CN" altLang="en-US" sz="2400" b="1" dirty="0">
                <a:solidFill>
                  <a:srgbClr val="990099"/>
                </a:solidFill>
                <a:latin typeface="黑体" panose="02010609060101010101" pitchFamily="49" charset="-122"/>
              </a:rPr>
              <a:t>插管时手术结一定要打结实，尤其注意打第二个结时要确保第一个结不松动。</a:t>
            </a:r>
          </a:p>
          <a:p>
            <a:pPr algn="just" eaLnBrk="1" hangingPunct="1">
              <a:lnSpc>
                <a:spcPct val="110000"/>
              </a:lnSpc>
              <a:spcBef>
                <a:spcPct val="30000"/>
              </a:spcBef>
            </a:pPr>
            <a:r>
              <a:rPr lang="zh-CN" altLang="en-US" sz="2400" b="1" dirty="0">
                <a:solidFill>
                  <a:srgbClr val="990099"/>
                </a:solidFill>
                <a:latin typeface="黑体" panose="02010609060101010101" pitchFamily="49" charset="-122"/>
                <a:ea typeface="黑体" panose="02010609060101010101" pitchFamily="49" charset="-122"/>
              </a:rPr>
              <a:t>在整个实验过程中，要保持动脉插管与动脉方向一致，防止刺破血管或引起压力传递障碍。</a:t>
            </a:r>
          </a:p>
        </p:txBody>
      </p:sp>
    </p:spTree>
    <p:extLst>
      <p:ext uri="{BB962C8B-B14F-4D97-AF65-F5344CB8AC3E}">
        <p14:creationId xmlns:p14="http://schemas.microsoft.com/office/powerpoint/2010/main" val="76201335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4294967295"/>
          </p:nvPr>
        </p:nvSpPr>
        <p:spPr>
          <a:xfrm>
            <a:off x="2551859" y="4095889"/>
            <a:ext cx="3825478" cy="2092260"/>
          </a:xfrm>
        </p:spPr>
        <p:txBody>
          <a:bodyPr>
            <a:normAutofit/>
          </a:bodyPr>
          <a:lstStyle/>
          <a:p>
            <a:pPr eaLnBrk="1" hangingPunct="1"/>
            <a:r>
              <a:rPr lang="zh-CN" altLang="en-US" sz="2400" b="1" dirty="0">
                <a:latin typeface="黑体" panose="02010609060101010101" pitchFamily="49" charset="-122"/>
                <a:ea typeface="黑体" panose="02010609060101010101" pitchFamily="49" charset="-122"/>
              </a:rPr>
              <a:t>动物的麻醉</a:t>
            </a:r>
            <a:endParaRPr lang="en-US" altLang="zh-CN" sz="2400" b="1" dirty="0">
              <a:latin typeface="黑体" panose="02010609060101010101" pitchFamily="49" charset="-122"/>
              <a:ea typeface="黑体" panose="02010609060101010101" pitchFamily="49" charset="-122"/>
            </a:endParaRPr>
          </a:p>
          <a:p>
            <a:pPr eaLnBrk="1" hangingPunct="1"/>
            <a:r>
              <a:rPr lang="zh-CN" altLang="en-US" sz="2400" b="1" dirty="0">
                <a:latin typeface="黑体" panose="02010609060101010101" pitchFamily="49" charset="-122"/>
                <a:ea typeface="黑体" panose="02010609060101010101" pitchFamily="49" charset="-122"/>
              </a:rPr>
              <a:t>呼吸流量换能器的连接</a:t>
            </a:r>
            <a:endParaRPr lang="en-US" altLang="zh-CN" sz="2400" b="1" dirty="0">
              <a:latin typeface="黑体" panose="02010609060101010101" pitchFamily="49" charset="-122"/>
              <a:ea typeface="黑体" panose="02010609060101010101" pitchFamily="49" charset="-122"/>
            </a:endParaRPr>
          </a:p>
          <a:p>
            <a:pPr eaLnBrk="1" hangingPunct="1"/>
            <a:r>
              <a:rPr lang="zh-CN" altLang="en-US" sz="2400" b="1" dirty="0">
                <a:latin typeface="黑体" panose="02010609060101010101" pitchFamily="49" charset="-122"/>
                <a:ea typeface="黑体" panose="02010609060101010101" pitchFamily="49" charset="-122"/>
              </a:rPr>
              <a:t>耳缘静脉注射技术</a:t>
            </a:r>
          </a:p>
        </p:txBody>
      </p:sp>
      <p:sp>
        <p:nvSpPr>
          <p:cNvPr id="21509" name="Rectangle 11"/>
          <p:cNvSpPr>
            <a:spLocks noChangeArrowheads="1"/>
          </p:cNvSpPr>
          <p:nvPr/>
        </p:nvSpPr>
        <p:spPr bwMode="auto">
          <a:xfrm>
            <a:off x="2551857" y="1396165"/>
            <a:ext cx="5784067" cy="206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2"/>
              </a:buClr>
              <a:buSzPct val="70000"/>
              <a:buFont typeface="Wingdings" pitchFamily="2" charset="2"/>
              <a:buChar char="l"/>
              <a:defRPr sz="3000">
                <a:solidFill>
                  <a:schemeClr val="tx1"/>
                </a:solidFill>
                <a:latin typeface="Arial" charset="0"/>
                <a:ea typeface="宋体" charset="-122"/>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ea typeface="宋体" charset="-122"/>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ea typeface="宋体" charset="-122"/>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ea typeface="宋体" charset="-122"/>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charset="-122"/>
              </a:defRPr>
            </a:lvl9pPr>
          </a:lstStyle>
          <a:p>
            <a:pPr eaLnBrk="1" hangingPunct="1">
              <a:lnSpc>
                <a:spcPct val="90000"/>
              </a:lnSpc>
              <a:buClr>
                <a:schemeClr val="hlink"/>
              </a:buClr>
              <a:buSzPct val="90000"/>
              <a:buFont typeface="Wingdings" pitchFamily="2" charset="2"/>
              <a:buBlip>
                <a:blip r:embed="rId2"/>
              </a:buBlip>
            </a:pPr>
            <a:r>
              <a:rPr lang="zh-CN" altLang="en-US" sz="2400" b="1" dirty="0">
                <a:latin typeface="黑体" panose="02010609060101010101" pitchFamily="49" charset="-122"/>
                <a:ea typeface="黑体" panose="02010609060101010101" pitchFamily="49" charset="-122"/>
              </a:rPr>
              <a:t>家兔的抓取、麻醉与固定</a:t>
            </a:r>
          </a:p>
          <a:p>
            <a:pPr eaLnBrk="1" hangingPunct="1">
              <a:lnSpc>
                <a:spcPct val="90000"/>
              </a:lnSpc>
              <a:buClr>
                <a:schemeClr val="hlink"/>
              </a:buClr>
              <a:buSzPct val="90000"/>
              <a:buFont typeface="Wingdings" pitchFamily="2" charset="2"/>
              <a:buBlip>
                <a:blip r:embed="rId2"/>
              </a:buBlip>
            </a:pPr>
            <a:r>
              <a:rPr lang="zh-CN" altLang="en-US" sz="2400" b="1" dirty="0">
                <a:latin typeface="黑体" panose="02010609060101010101" pitchFamily="49" charset="-122"/>
                <a:ea typeface="黑体" panose="02010609060101010101" pitchFamily="49" charset="-122"/>
              </a:rPr>
              <a:t>家兔耳缘静脉注射技术</a:t>
            </a:r>
          </a:p>
          <a:p>
            <a:pPr eaLnBrk="1" hangingPunct="1">
              <a:lnSpc>
                <a:spcPct val="90000"/>
              </a:lnSpc>
              <a:buClr>
                <a:schemeClr val="hlink"/>
              </a:buClr>
              <a:buSzPct val="90000"/>
              <a:buFont typeface="Wingdings" pitchFamily="2" charset="2"/>
              <a:buBlip>
                <a:blip r:embed="rId2"/>
              </a:buBlip>
            </a:pPr>
            <a:r>
              <a:rPr lang="zh-CN" altLang="en-US" sz="2400" b="1" dirty="0">
                <a:latin typeface="黑体" panose="02010609060101010101" pitchFamily="49" charset="-122"/>
                <a:ea typeface="黑体" panose="02010609060101010101" pitchFamily="49" charset="-122"/>
              </a:rPr>
              <a:t>气管插管技术</a:t>
            </a:r>
            <a:endParaRPr lang="en-US" altLang="zh-CN" sz="2400" b="1" dirty="0">
              <a:latin typeface="黑体" panose="02010609060101010101" pitchFamily="49" charset="-122"/>
              <a:ea typeface="黑体" panose="02010609060101010101" pitchFamily="49" charset="-122"/>
            </a:endParaRPr>
          </a:p>
          <a:p>
            <a:pPr eaLnBrk="1" hangingPunct="1">
              <a:lnSpc>
                <a:spcPct val="90000"/>
              </a:lnSpc>
              <a:buClr>
                <a:schemeClr val="hlink"/>
              </a:buClr>
              <a:buSzPct val="90000"/>
              <a:buFont typeface="Wingdings" pitchFamily="2" charset="2"/>
              <a:buBlip>
                <a:blip r:embed="rId2"/>
              </a:buBlip>
            </a:pPr>
            <a:r>
              <a:rPr lang="zh-CN" altLang="en-US" sz="2400" b="1" dirty="0">
                <a:latin typeface="黑体" panose="02010609060101010101" pitchFamily="49" charset="-122"/>
                <a:ea typeface="黑体" panose="02010609060101010101" pitchFamily="49" charset="-122"/>
              </a:rPr>
              <a:t>颈总动脉插管技术</a:t>
            </a:r>
          </a:p>
        </p:txBody>
      </p:sp>
      <p:sp>
        <p:nvSpPr>
          <p:cNvPr id="2" name="TextBox 3">
            <a:extLst>
              <a:ext uri="{FF2B5EF4-FFF2-40B4-BE49-F238E27FC236}">
                <a16:creationId xmlns:a16="http://schemas.microsoft.com/office/drawing/2014/main" id="{27AE281E-87DE-22BA-0B13-00CF93D2081F}"/>
              </a:ext>
            </a:extLst>
          </p:cNvPr>
          <p:cNvSpPr txBox="1">
            <a:spLocks noChangeArrowheads="1"/>
          </p:cNvSpPr>
          <p:nvPr/>
        </p:nvSpPr>
        <p:spPr bwMode="auto">
          <a:xfrm>
            <a:off x="783094" y="649361"/>
            <a:ext cx="4671472" cy="523220"/>
          </a:xfrm>
          <a:prstGeom prst="rect">
            <a:avLst/>
          </a:prstGeom>
          <a:noFill/>
          <a:ln>
            <a:noFill/>
          </a:ln>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en-US" altLang="zh-CN" sz="2800" b="1" dirty="0">
                <a:solidFill>
                  <a:srgbClr val="3A22C8"/>
                </a:solidFill>
                <a:latin typeface="Arial" panose="020B0604020202020204" pitchFamily="34" charset="0"/>
                <a:ea typeface="黑体" panose="02010609060101010101" pitchFamily="49" charset="-122"/>
                <a:cs typeface="Arial" panose="020B0604020202020204" pitchFamily="34" charset="0"/>
              </a:rPr>
              <a:t>VI</a:t>
            </a:r>
            <a:r>
              <a:rPr lang="en-US" altLang="zh-CN" sz="2800" b="1" dirty="0">
                <a:solidFill>
                  <a:srgbClr val="3A22C8"/>
                </a:solidFill>
                <a:latin typeface="黑体" panose="02010609060101010101" pitchFamily="49" charset="-122"/>
                <a:ea typeface="黑体" panose="02010609060101010101" pitchFamily="49" charset="-122"/>
              </a:rPr>
              <a:t> </a:t>
            </a:r>
            <a:r>
              <a:rPr lang="zh-CN" altLang="en-US" sz="2800" b="1" dirty="0">
                <a:solidFill>
                  <a:srgbClr val="3A22C8"/>
                </a:solidFill>
                <a:latin typeface="黑体" panose="02010609060101010101" pitchFamily="49" charset="-122"/>
                <a:ea typeface="黑体" panose="02010609060101010101" pitchFamily="49" charset="-122"/>
              </a:rPr>
              <a:t>本实验需掌握的实验技术</a:t>
            </a:r>
          </a:p>
        </p:txBody>
      </p:sp>
      <p:sp>
        <p:nvSpPr>
          <p:cNvPr id="3" name="TextBox 3">
            <a:extLst>
              <a:ext uri="{FF2B5EF4-FFF2-40B4-BE49-F238E27FC236}">
                <a16:creationId xmlns:a16="http://schemas.microsoft.com/office/drawing/2014/main" id="{E8C6928E-C6A2-B4CD-5F8B-81B2AEB19208}"/>
              </a:ext>
            </a:extLst>
          </p:cNvPr>
          <p:cNvSpPr txBox="1">
            <a:spLocks noChangeArrowheads="1"/>
          </p:cNvSpPr>
          <p:nvPr/>
        </p:nvSpPr>
        <p:spPr bwMode="auto">
          <a:xfrm>
            <a:off x="783094" y="3463803"/>
            <a:ext cx="2246128" cy="523220"/>
          </a:xfrm>
          <a:prstGeom prst="rect">
            <a:avLst/>
          </a:prstGeom>
          <a:noFill/>
          <a:ln>
            <a:noFill/>
          </a:ln>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en-US" altLang="zh-CN" sz="2800" b="1" dirty="0">
                <a:solidFill>
                  <a:srgbClr val="3A22C8"/>
                </a:solidFill>
                <a:latin typeface="Arial" panose="020B0604020202020204" pitchFamily="34" charset="0"/>
                <a:ea typeface="黑体" panose="02010609060101010101" pitchFamily="49" charset="-122"/>
                <a:cs typeface="Arial" panose="020B0604020202020204" pitchFamily="34" charset="0"/>
              </a:rPr>
              <a:t>VII</a:t>
            </a:r>
            <a:r>
              <a:rPr lang="en-US" altLang="zh-CN" sz="2800" b="1" dirty="0">
                <a:solidFill>
                  <a:srgbClr val="3A22C8"/>
                </a:solidFill>
                <a:latin typeface="黑体" panose="02010609060101010101" pitchFamily="49" charset="-122"/>
                <a:ea typeface="黑体" panose="02010609060101010101" pitchFamily="49" charset="-122"/>
              </a:rPr>
              <a:t> </a:t>
            </a:r>
            <a:r>
              <a:rPr lang="zh-CN" altLang="en-US" sz="2800" b="1" dirty="0">
                <a:solidFill>
                  <a:srgbClr val="3A22C8"/>
                </a:solidFill>
                <a:latin typeface="黑体" panose="02010609060101010101" pitchFamily="49" charset="-122"/>
                <a:ea typeface="黑体" panose="02010609060101010101" pitchFamily="49" charset="-122"/>
              </a:rPr>
              <a:t>关键技术</a:t>
            </a:r>
          </a:p>
        </p:txBody>
      </p:sp>
    </p:spTree>
    <p:extLst>
      <p:ext uri="{BB962C8B-B14F-4D97-AF65-F5344CB8AC3E}">
        <p14:creationId xmlns:p14="http://schemas.microsoft.com/office/powerpoint/2010/main" val="26966301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2DF01C8-3A5E-C9AD-CE7C-BCD9BB43F3C9}"/>
              </a:ext>
            </a:extLst>
          </p:cNvPr>
          <p:cNvSpPr>
            <a:spLocks noGrp="1"/>
          </p:cNvSpPr>
          <p:nvPr>
            <p:ph sz="quarter" idx="13"/>
          </p:nvPr>
        </p:nvSpPr>
        <p:spPr>
          <a:xfrm>
            <a:off x="574755" y="356873"/>
            <a:ext cx="7717515" cy="1865332"/>
          </a:xfrm>
          <a:solidFill>
            <a:srgbClr val="FFFFFF"/>
          </a:solidFill>
        </p:spPr>
        <p:txBody>
          <a:bodyPr>
            <a:noAutofit/>
          </a:bodyPr>
          <a:lstStyle/>
          <a:p>
            <a:pPr>
              <a:spcBef>
                <a:spcPts val="450"/>
              </a:spcBef>
            </a:pPr>
            <a:r>
              <a:rPr lang="zh-CN" altLang="en-US" sz="2400" b="1" dirty="0">
                <a:latin typeface="黑体" panose="02010609060101010101" pitchFamily="49" charset="-122"/>
                <a:ea typeface="黑体" panose="02010609060101010101" pitchFamily="49" charset="-122"/>
              </a:rPr>
              <a:t>二氧化碳是调节呼吸运动最重要的体液因子，是维持呼吸中枢兴奋性的重要生理性刺激因素。通过刺激外周化学感受器（颈动脉体和主动脉体）和中枢化学感受器而使延髓呼吸中枢兴奋，引起呼吸加深加快。</a:t>
            </a:r>
            <a:endParaRPr lang="en-US" altLang="zh-CN" sz="2400" b="1" dirty="0">
              <a:latin typeface="黑体" panose="02010609060101010101" pitchFamily="49" charset="-122"/>
              <a:ea typeface="黑体" panose="02010609060101010101" pitchFamily="49" charset="-122"/>
            </a:endParaRPr>
          </a:p>
        </p:txBody>
      </p:sp>
      <p:graphicFrame>
        <p:nvGraphicFramePr>
          <p:cNvPr id="5" name="对象 4">
            <a:extLst>
              <a:ext uri="{FF2B5EF4-FFF2-40B4-BE49-F238E27FC236}">
                <a16:creationId xmlns:a16="http://schemas.microsoft.com/office/drawing/2014/main" id="{06354F02-1A72-FC3F-DC77-CBBFF426FCD2}"/>
              </a:ext>
            </a:extLst>
          </p:cNvPr>
          <p:cNvGraphicFramePr>
            <a:graphicFrameLocks noChangeAspect="1"/>
          </p:cNvGraphicFramePr>
          <p:nvPr>
            <p:extLst>
              <p:ext uri="{D42A27DB-BD31-4B8C-83A1-F6EECF244321}">
                <p14:modId xmlns:p14="http://schemas.microsoft.com/office/powerpoint/2010/main" val="2424300566"/>
              </p:ext>
            </p:extLst>
          </p:nvPr>
        </p:nvGraphicFramePr>
        <p:xfrm>
          <a:off x="912762" y="1970489"/>
          <a:ext cx="7379508" cy="2477131"/>
        </p:xfrm>
        <a:graphic>
          <a:graphicData uri="http://schemas.openxmlformats.org/presentationml/2006/ole">
            <mc:AlternateContent xmlns:mc="http://schemas.openxmlformats.org/markup-compatibility/2006">
              <mc:Choice xmlns:v="urn:schemas-microsoft-com:vml" Requires="v">
                <p:oleObj name="Image" r:id="rId2" imgW="51390360" imgH="17218800" progId="Photoshop.Image.10">
                  <p:embed/>
                </p:oleObj>
              </mc:Choice>
              <mc:Fallback>
                <p:oleObj name="Image" r:id="rId2" imgW="51390360" imgH="17218800" progId="Photoshop.Image.10">
                  <p:embed/>
                  <p:pic>
                    <p:nvPicPr>
                      <p:cNvPr id="2" name="对象 1">
                        <a:extLst>
                          <a:ext uri="{FF2B5EF4-FFF2-40B4-BE49-F238E27FC236}">
                            <a16:creationId xmlns:a16="http://schemas.microsoft.com/office/drawing/2014/main" id="{06354F02-1A72-FC3F-DC77-CBBFF426FCD2}"/>
                          </a:ext>
                        </a:extLst>
                      </p:cNvPr>
                      <p:cNvPicPr/>
                      <p:nvPr/>
                    </p:nvPicPr>
                    <p:blipFill>
                      <a:blip r:embed="rId3">
                        <a:lum bright="28000" contrast="35000"/>
                      </a:blip>
                      <a:stretch>
                        <a:fillRect/>
                      </a:stretch>
                    </p:blipFill>
                    <p:spPr>
                      <a:xfrm>
                        <a:off x="912762" y="1970489"/>
                        <a:ext cx="7379508" cy="2477131"/>
                      </a:xfrm>
                      <a:prstGeom prst="rect">
                        <a:avLst/>
                      </a:prstGeom>
                    </p:spPr>
                  </p:pic>
                </p:oleObj>
              </mc:Fallback>
            </mc:AlternateContent>
          </a:graphicData>
        </a:graphic>
      </p:graphicFrame>
      <p:pic>
        <p:nvPicPr>
          <p:cNvPr id="6" name="Picture 2">
            <a:extLst>
              <a:ext uri="{FF2B5EF4-FFF2-40B4-BE49-F238E27FC236}">
                <a16:creationId xmlns:a16="http://schemas.microsoft.com/office/drawing/2014/main" id="{B12776C7-3226-2A50-9CF4-017FF31565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92" t="16301" r="18375" b="45594"/>
          <a:stretch/>
        </p:blipFill>
        <p:spPr bwMode="auto">
          <a:xfrm>
            <a:off x="1752078" y="4447620"/>
            <a:ext cx="5447930" cy="1752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8608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内容占位符 2"/>
          <p:cNvSpPr>
            <a:spLocks noGrp="1"/>
          </p:cNvSpPr>
          <p:nvPr>
            <p:ph idx="4294967295"/>
          </p:nvPr>
        </p:nvSpPr>
        <p:spPr>
          <a:xfrm>
            <a:off x="616690" y="2097715"/>
            <a:ext cx="7783032" cy="2355056"/>
          </a:xfrm>
        </p:spPr>
        <p:txBody>
          <a:bodyPr>
            <a:normAutofit/>
          </a:bodyPr>
          <a:lstStyle/>
          <a:p>
            <a:pPr eaLnBrk="1" hangingPunct="1">
              <a:lnSpc>
                <a:spcPct val="120000"/>
              </a:lnSpc>
            </a:pPr>
            <a:r>
              <a:rPr lang="zh-CN" altLang="en-US" sz="2400" b="1" dirty="0">
                <a:latin typeface="黑体" panose="02010609060101010101" pitchFamily="49" charset="-122"/>
                <a:ea typeface="黑体" panose="02010609060101010101" pitchFamily="49" charset="-122"/>
              </a:rPr>
              <a:t>试设计实验探索肺缩小反射在呼吸运动中的调节作用。</a:t>
            </a:r>
            <a:endParaRPr lang="en-US" altLang="zh-CN" sz="2400" b="1" dirty="0">
              <a:latin typeface="黑体" panose="02010609060101010101" pitchFamily="49" charset="-122"/>
              <a:ea typeface="黑体" panose="02010609060101010101" pitchFamily="49" charset="-122"/>
            </a:endParaRPr>
          </a:p>
          <a:p>
            <a:pPr eaLnBrk="1" hangingPunct="1">
              <a:lnSpc>
                <a:spcPct val="120000"/>
              </a:lnSpc>
            </a:pPr>
            <a:endParaRPr lang="en-US" altLang="zh-CN" sz="2400" b="1" dirty="0">
              <a:latin typeface="黑体" panose="02010609060101010101" pitchFamily="49" charset="-122"/>
              <a:ea typeface="黑体" panose="02010609060101010101" pitchFamily="49" charset="-122"/>
            </a:endParaRPr>
          </a:p>
          <a:p>
            <a:pPr eaLnBrk="1" hangingPunct="1">
              <a:lnSpc>
                <a:spcPct val="120000"/>
              </a:lnSpc>
            </a:pPr>
            <a:r>
              <a:rPr lang="zh-CN" altLang="en-US" sz="2400" b="1" dirty="0">
                <a:latin typeface="黑体" panose="02010609060101010101" pitchFamily="49" charset="-122"/>
                <a:ea typeface="黑体" panose="02010609060101010101" pitchFamily="49" charset="-122"/>
              </a:rPr>
              <a:t>试设计实验研究迷走神经和内脏大神经分别是通过释放什么神经递质来实现对胃肠运动的调节作用。</a:t>
            </a:r>
          </a:p>
        </p:txBody>
      </p:sp>
      <p:sp>
        <p:nvSpPr>
          <p:cNvPr id="2" name="Rectangle 2">
            <a:extLst>
              <a:ext uri="{FF2B5EF4-FFF2-40B4-BE49-F238E27FC236}">
                <a16:creationId xmlns:a16="http://schemas.microsoft.com/office/drawing/2014/main" id="{ADB28124-924F-9C50-C385-FA92976BD51A}"/>
              </a:ext>
            </a:extLst>
          </p:cNvPr>
          <p:cNvSpPr txBox="1">
            <a:spLocks noChangeArrowheads="1"/>
          </p:cNvSpPr>
          <p:nvPr/>
        </p:nvSpPr>
        <p:spPr>
          <a:xfrm>
            <a:off x="-203174" y="840423"/>
            <a:ext cx="4042681" cy="572174"/>
          </a:xfrm>
          <a:prstGeom prst="rect">
            <a:avLst/>
          </a:prstGeom>
        </p:spPr>
        <p:txBody>
          <a:bodyPr vert="horz"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defRPr/>
            </a:pPr>
            <a:r>
              <a:rPr lang="en-US" altLang="zh-CN" sz="2800" dirty="0">
                <a:solidFill>
                  <a:srgbClr val="3A22C8"/>
                </a:solidFill>
                <a:effectLst/>
                <a:latin typeface="Arial" panose="020B0604020202020204" pitchFamily="34" charset="0"/>
                <a:ea typeface="黑体" panose="02010609060101010101" pitchFamily="49" charset="-122"/>
                <a:cs typeface="Arial" panose="020B0604020202020204" pitchFamily="34" charset="0"/>
              </a:rPr>
              <a:t>VIII </a:t>
            </a:r>
            <a:r>
              <a:rPr lang="zh-CN" altLang="en-US" sz="2800" dirty="0">
                <a:solidFill>
                  <a:srgbClr val="3A22C8"/>
                </a:solidFill>
                <a:effectLst/>
                <a:latin typeface="黑体" panose="02010609060101010101" pitchFamily="49" charset="-122"/>
                <a:ea typeface="黑体" panose="02010609060101010101" pitchFamily="49" charset="-122"/>
              </a:rPr>
              <a:t>思考与探索</a:t>
            </a:r>
          </a:p>
        </p:txBody>
      </p:sp>
    </p:spTree>
    <p:extLst>
      <p:ext uri="{BB962C8B-B14F-4D97-AF65-F5344CB8AC3E}">
        <p14:creationId xmlns:p14="http://schemas.microsoft.com/office/powerpoint/2010/main" val="3199775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46334" y="613339"/>
            <a:ext cx="7586330" cy="1667764"/>
          </a:xfrm>
          <a:prstGeom prst="rect">
            <a:avLst/>
          </a:prstGeom>
        </p:spPr>
        <p:txBody>
          <a:bodyPr wrap="square">
            <a:spAutoFit/>
          </a:bodyPr>
          <a:lstStyle/>
          <a:p>
            <a:pPr>
              <a:lnSpc>
                <a:spcPct val="150000"/>
              </a:lnSpc>
              <a:spcBef>
                <a:spcPts val="450"/>
              </a:spcBef>
            </a:pPr>
            <a:r>
              <a:rPr lang="zh-CN" altLang="en-US" sz="2400" b="1" dirty="0">
                <a:latin typeface="黑体" panose="02010609060101010101" pitchFamily="49" charset="-122"/>
                <a:ea typeface="黑体" panose="02010609060101010101" pitchFamily="49" charset="-122"/>
              </a:rPr>
              <a:t>迷走神经是肺牵张反射的传入神经，阻止吸气活动过长，加速吸气动作和呼气动作的交替。切断后会引起呼吸变深变慢。</a:t>
            </a:r>
          </a:p>
        </p:txBody>
      </p:sp>
      <p:pic>
        <p:nvPicPr>
          <p:cNvPr id="5" name="Picture 2">
            <a:extLst>
              <a:ext uri="{FF2B5EF4-FFF2-40B4-BE49-F238E27FC236}">
                <a16:creationId xmlns:a16="http://schemas.microsoft.com/office/drawing/2014/main" id="{4B7FFCC2-A2F8-C753-5E5B-8F3588280F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92" t="55184" r="18375" b="9564"/>
          <a:stretch/>
        </p:blipFill>
        <p:spPr bwMode="auto">
          <a:xfrm>
            <a:off x="1459319" y="2835831"/>
            <a:ext cx="5781453" cy="184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253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297712" y="653317"/>
            <a:ext cx="8187069" cy="3344525"/>
          </a:xfrm>
        </p:spPr>
        <p:txBody>
          <a:bodyPr>
            <a:noAutofit/>
          </a:bodyPr>
          <a:lstStyle/>
          <a:p>
            <a:pPr>
              <a:spcBef>
                <a:spcPts val="450"/>
              </a:spcBef>
            </a:pPr>
            <a:r>
              <a:rPr lang="zh-CN" altLang="en-US" sz="2400" b="1" dirty="0">
                <a:latin typeface="黑体" panose="02010609060101010101" pitchFamily="49" charset="-122"/>
                <a:ea typeface="黑体" panose="02010609060101010101" pitchFamily="49" charset="-122"/>
              </a:rPr>
              <a:t>消化管的不同部位，其组织结构各异，运动形式也有差别。</a:t>
            </a:r>
            <a:endParaRPr lang="en-US" altLang="zh-CN" sz="2400" b="1" dirty="0">
              <a:latin typeface="黑体" panose="02010609060101010101" pitchFamily="49" charset="-122"/>
              <a:ea typeface="黑体" panose="02010609060101010101" pitchFamily="49" charset="-122"/>
            </a:endParaRPr>
          </a:p>
          <a:p>
            <a:pPr>
              <a:spcBef>
                <a:spcPts val="450"/>
              </a:spcBef>
            </a:pPr>
            <a:r>
              <a:rPr lang="zh-CN" altLang="en-US" sz="2400" b="1" dirty="0">
                <a:latin typeface="黑体" panose="02010609060101010101" pitchFamily="49" charset="-122"/>
                <a:ea typeface="黑体" panose="02010609060101010101" pitchFamily="49" charset="-122"/>
              </a:rPr>
              <a:t>在体内，消化管的运动受到</a:t>
            </a:r>
            <a:r>
              <a:rPr lang="zh-CN" altLang="en-US" sz="2400" b="1" dirty="0">
                <a:solidFill>
                  <a:srgbClr val="430086"/>
                </a:solidFill>
                <a:latin typeface="黑体" panose="02010609060101010101" pitchFamily="49" charset="-122"/>
                <a:ea typeface="黑体" panose="02010609060101010101" pitchFamily="49" charset="-122"/>
              </a:rPr>
              <a:t>植物性神经、胃肠壁内神经丛和体液因素</a:t>
            </a:r>
            <a:r>
              <a:rPr lang="zh-CN" altLang="en-US" sz="2400" b="1" dirty="0">
                <a:latin typeface="黑体" panose="02010609060101010101" pitchFamily="49" charset="-122"/>
                <a:ea typeface="黑体" panose="02010609060101010101" pitchFamily="49" charset="-122"/>
              </a:rPr>
              <a:t>的调节和影响。</a:t>
            </a:r>
            <a:endParaRPr lang="en-US" altLang="zh-CN" sz="2400" b="1" dirty="0">
              <a:latin typeface="黑体" panose="02010609060101010101" pitchFamily="49" charset="-122"/>
              <a:ea typeface="黑体" panose="02010609060101010101" pitchFamily="49" charset="-122"/>
            </a:endParaRPr>
          </a:p>
          <a:p>
            <a:pPr>
              <a:spcBef>
                <a:spcPts val="450"/>
              </a:spcBef>
            </a:pPr>
            <a:r>
              <a:rPr lang="zh-CN" altLang="zh-CN" sz="2400" b="1" dirty="0">
                <a:latin typeface="黑体" panose="02010609060101010101" pitchFamily="49" charset="-122"/>
                <a:ea typeface="黑体" panose="02010609060101010101" pitchFamily="49" charset="-122"/>
              </a:rPr>
              <a:t>肠内容物的渗透压是制约肠吸收的重要因素。同种溶液在一定浓度范围，浓度</a:t>
            </a:r>
            <a:r>
              <a:rPr lang="zh-CN" altLang="en-US" sz="2400" b="1" dirty="0">
                <a:latin typeface="黑体" panose="02010609060101010101" pitchFamily="49" charset="-122"/>
                <a:ea typeface="黑体" panose="02010609060101010101" pitchFamily="49" charset="-122"/>
              </a:rPr>
              <a:t>越</a:t>
            </a:r>
            <a:r>
              <a:rPr lang="zh-CN" altLang="zh-CN" sz="2400" b="1" dirty="0">
                <a:latin typeface="黑体" panose="02010609060101010101" pitchFamily="49" charset="-122"/>
                <a:ea typeface="黑体" panose="02010609060101010101" pitchFamily="49" charset="-122"/>
              </a:rPr>
              <a:t>高吸收</a:t>
            </a:r>
            <a:r>
              <a:rPr lang="zh-CN" altLang="en-US" sz="2400" b="1" dirty="0">
                <a:latin typeface="黑体" panose="02010609060101010101" pitchFamily="49" charset="-122"/>
                <a:ea typeface="黑体" panose="02010609060101010101" pitchFamily="49" charset="-122"/>
              </a:rPr>
              <a:t>越快</a:t>
            </a:r>
            <a:r>
              <a:rPr lang="zh-CN" altLang="zh-CN" sz="2400" b="1" dirty="0">
                <a:latin typeface="黑体" panose="02010609060101010101" pitchFamily="49" charset="-122"/>
                <a:ea typeface="黑体" panose="02010609060101010101" pitchFamily="49" charset="-122"/>
              </a:rPr>
              <a:t>。过浓时可致反渗透现象，要在浓度降低至一定程度后，溶质才被吸收。而水的吸收是被动的渗透过程，即需待溶质被吸收后，溶液成低渗时，水再向肠壁、血液中转移。</a:t>
            </a:r>
            <a:endParaRPr lang="en-US" altLang="zh-CN" sz="2400" b="1" dirty="0">
              <a:latin typeface="黑体" panose="02010609060101010101" pitchFamily="49" charset="-122"/>
              <a:ea typeface="黑体" panose="02010609060101010101" pitchFamily="49" charset="-122"/>
            </a:endParaRPr>
          </a:p>
          <a:p>
            <a:pPr>
              <a:spcBef>
                <a:spcPts val="450"/>
              </a:spcBef>
            </a:pPr>
            <a:endParaRPr lang="zh-CN" altLang="en-US" sz="2400"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rotWithShape="1">
          <a:blip r:embed="rId3"/>
          <a:srcRect l="19841" t="38864" r="42531" b="26688"/>
          <a:stretch/>
        </p:blipFill>
        <p:spPr>
          <a:xfrm>
            <a:off x="3606822" y="3918721"/>
            <a:ext cx="4528347" cy="2330768"/>
          </a:xfrm>
          <a:prstGeom prst="rect">
            <a:avLst/>
          </a:prstGeom>
        </p:spPr>
      </p:pic>
      <p:sp>
        <p:nvSpPr>
          <p:cNvPr id="6" name="文本框 2"/>
          <p:cNvSpPr txBox="1"/>
          <p:nvPr/>
        </p:nvSpPr>
        <p:spPr>
          <a:xfrm>
            <a:off x="1099404" y="5356569"/>
            <a:ext cx="2507418" cy="400110"/>
          </a:xfrm>
          <a:prstGeom prst="rect">
            <a:avLst/>
          </a:prstGeom>
          <a:noFill/>
        </p:spPr>
        <p:txBody>
          <a:bodyPr wrap="none" rtlCol="0">
            <a:spAutoFit/>
          </a:bodyPr>
          <a:lstStyle/>
          <a:p>
            <a:r>
              <a:rPr lang="zh-CN" altLang="en-US" sz="2000" b="1" dirty="0">
                <a:latin typeface="黑体" panose="02010609060101010101" pitchFamily="49" charset="-122"/>
                <a:ea typeface="黑体" panose="02010609060101010101" pitchFamily="49" charset="-122"/>
              </a:rPr>
              <a:t>胃的正常运动记录图</a:t>
            </a:r>
          </a:p>
        </p:txBody>
      </p:sp>
    </p:spTree>
    <p:extLst>
      <p:ext uri="{BB962C8B-B14F-4D97-AF65-F5344CB8AC3E}">
        <p14:creationId xmlns:p14="http://schemas.microsoft.com/office/powerpoint/2010/main" val="1595774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内容占位符 2"/>
          <p:cNvSpPr>
            <a:spLocks noGrp="1"/>
          </p:cNvSpPr>
          <p:nvPr>
            <p:ph idx="4294967295"/>
          </p:nvPr>
        </p:nvSpPr>
        <p:spPr>
          <a:xfrm>
            <a:off x="988829" y="1857958"/>
            <a:ext cx="7347098" cy="2486025"/>
          </a:xfrm>
        </p:spPr>
        <p:txBody>
          <a:bodyPr>
            <a:normAutofit/>
          </a:bodyPr>
          <a:lstStyle/>
          <a:p>
            <a:pPr eaLnBrk="1" hangingPunct="1">
              <a:lnSpc>
                <a:spcPct val="150000"/>
              </a:lnSpc>
              <a:buClr>
                <a:schemeClr val="hlink"/>
              </a:buClr>
              <a:buSzPct val="90000"/>
              <a:buFont typeface="Wingdings" pitchFamily="2" charset="2"/>
              <a:buBlip>
                <a:blip r:embed="rId2"/>
              </a:buBlip>
            </a:pPr>
            <a:r>
              <a:rPr lang="zh-CN" altLang="en-US" sz="2400" b="1" dirty="0">
                <a:latin typeface="黑体" panose="02010609060101010101" pitchFamily="49" charset="-122"/>
                <a:ea typeface="黑体" panose="02010609060101010101" pitchFamily="49" charset="-122"/>
              </a:rPr>
              <a:t> 学习记录家兔呼吸运动曲线的方法</a:t>
            </a:r>
          </a:p>
          <a:p>
            <a:pPr eaLnBrk="1" hangingPunct="1">
              <a:lnSpc>
                <a:spcPct val="150000"/>
              </a:lnSpc>
              <a:buClr>
                <a:schemeClr val="hlink"/>
              </a:buClr>
              <a:buSzPct val="90000"/>
              <a:buFont typeface="Wingdings" pitchFamily="2" charset="2"/>
              <a:buBlip>
                <a:blip r:embed="rId2"/>
              </a:buBlip>
            </a:pPr>
            <a:r>
              <a:rPr lang="zh-CN" altLang="en-US" sz="2400" b="1" dirty="0">
                <a:latin typeface="黑体" panose="02010609060101010101" pitchFamily="49" charset="-122"/>
                <a:ea typeface="黑体" panose="02010609060101010101" pitchFamily="49" charset="-122"/>
              </a:rPr>
              <a:t> 了解几种理化因素改变对呼吸运动的影响</a:t>
            </a:r>
            <a:endParaRPr lang="en-US" altLang="zh-CN" sz="2400" b="1" dirty="0">
              <a:latin typeface="黑体" panose="02010609060101010101" pitchFamily="49" charset="-122"/>
              <a:ea typeface="黑体" panose="02010609060101010101" pitchFamily="49" charset="-122"/>
            </a:endParaRPr>
          </a:p>
          <a:p>
            <a:pPr>
              <a:lnSpc>
                <a:spcPct val="150000"/>
              </a:lnSpc>
              <a:buClr>
                <a:schemeClr val="hlink"/>
              </a:buClr>
              <a:buSzPct val="90000"/>
              <a:buBlip>
                <a:blip r:embed="rId2"/>
              </a:buBlip>
            </a:pPr>
            <a:r>
              <a:rPr lang="zh-CN" altLang="en-US" sz="2400" b="1" dirty="0">
                <a:latin typeface="黑体" panose="02010609060101010101" pitchFamily="49" charset="-122"/>
                <a:ea typeface="黑体" panose="02010609060101010101" pitchFamily="49" charset="-122"/>
              </a:rPr>
              <a:t> 观察在体条件下消化管的运动情况以及神经体液</a:t>
            </a:r>
            <a:endParaRPr lang="en-US" altLang="zh-CN" sz="2400" b="1" dirty="0">
              <a:latin typeface="黑体" panose="02010609060101010101" pitchFamily="49" charset="-122"/>
              <a:ea typeface="黑体" panose="02010609060101010101" pitchFamily="49" charset="-122"/>
            </a:endParaRPr>
          </a:p>
          <a:p>
            <a:pPr marL="82296" indent="0">
              <a:lnSpc>
                <a:spcPct val="150000"/>
              </a:lnSpc>
              <a:buClr>
                <a:schemeClr val="hlink"/>
              </a:buClr>
              <a:buSzPct val="90000"/>
              <a:buNone/>
            </a:pPr>
            <a:r>
              <a:rPr lang="en-US" altLang="zh-CN" sz="2400" b="1" dirty="0">
                <a:latin typeface="黑体" panose="02010609060101010101" pitchFamily="49" charset="-122"/>
                <a:ea typeface="黑体" panose="02010609060101010101" pitchFamily="49" charset="-122"/>
              </a:rPr>
              <a:t>  </a:t>
            </a:r>
            <a:r>
              <a:rPr lang="zh-CN" altLang="en-US" sz="2400" b="1" dirty="0">
                <a:latin typeface="黑体" panose="02010609060101010101" pitchFamily="49" charset="-122"/>
                <a:ea typeface="黑体" panose="02010609060101010101" pitchFamily="49" charset="-122"/>
              </a:rPr>
              <a:t>的调控作用</a:t>
            </a:r>
          </a:p>
          <a:p>
            <a:pPr eaLnBrk="1" hangingPunct="1">
              <a:lnSpc>
                <a:spcPct val="150000"/>
              </a:lnSpc>
              <a:buClr>
                <a:schemeClr val="hlink"/>
              </a:buClr>
              <a:buSzPct val="90000"/>
              <a:buFont typeface="Wingdings" pitchFamily="2" charset="2"/>
              <a:buBlip>
                <a:blip r:embed="rId2"/>
              </a:buBlip>
            </a:pPr>
            <a:endParaRPr lang="zh-CN" altLang="en-US" sz="2400" b="1" dirty="0">
              <a:latin typeface="黑体" panose="02010609060101010101" pitchFamily="49" charset="-122"/>
              <a:ea typeface="黑体" panose="02010609060101010101" pitchFamily="49" charset="-122"/>
            </a:endParaRPr>
          </a:p>
        </p:txBody>
      </p:sp>
      <p:sp>
        <p:nvSpPr>
          <p:cNvPr id="2" name="Rectangle 5">
            <a:extLst>
              <a:ext uri="{FF2B5EF4-FFF2-40B4-BE49-F238E27FC236}">
                <a16:creationId xmlns:a16="http://schemas.microsoft.com/office/drawing/2014/main" id="{5522E7B2-BA2F-C085-62DD-8E61CB745C44}"/>
              </a:ext>
            </a:extLst>
          </p:cNvPr>
          <p:cNvSpPr>
            <a:spLocks noChangeArrowheads="1"/>
          </p:cNvSpPr>
          <p:nvPr/>
        </p:nvSpPr>
        <p:spPr bwMode="auto">
          <a:xfrm>
            <a:off x="435366" y="832454"/>
            <a:ext cx="2733704" cy="43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pPr>
            <a:r>
              <a:rPr lang="en-US" altLang="zh-CN" sz="2800" b="1" dirty="0">
                <a:solidFill>
                  <a:srgbClr val="3A22C8"/>
                </a:solidFill>
                <a:ea typeface="黑体" panose="02010609060101010101" pitchFamily="49" charset="-122"/>
                <a:cs typeface="Arial" panose="020B0604020202020204" pitchFamily="34" charset="0"/>
              </a:rPr>
              <a:t>II </a:t>
            </a:r>
            <a:r>
              <a:rPr lang="en-US" altLang="zh-CN" sz="2800" b="1" dirty="0">
                <a:solidFill>
                  <a:srgbClr val="3A22C8"/>
                </a:solidFill>
                <a:latin typeface="黑体" panose="02010609060101010101" pitchFamily="49" charset="-122"/>
                <a:ea typeface="黑体" panose="02010609060101010101" pitchFamily="49" charset="-122"/>
              </a:rPr>
              <a:t> </a:t>
            </a:r>
            <a:r>
              <a:rPr lang="zh-CN" altLang="en-US" sz="2800" b="1" dirty="0">
                <a:solidFill>
                  <a:srgbClr val="3A22C8"/>
                </a:solidFill>
                <a:latin typeface="黑体" panose="02010609060101010101" pitchFamily="49" charset="-122"/>
                <a:ea typeface="黑体" panose="02010609060101010101" pitchFamily="49" charset="-122"/>
              </a:rPr>
              <a:t>实验目的</a:t>
            </a:r>
          </a:p>
        </p:txBody>
      </p:sp>
    </p:spTree>
    <p:extLst>
      <p:ext uri="{BB962C8B-B14F-4D97-AF65-F5344CB8AC3E}">
        <p14:creationId xmlns:p14="http://schemas.microsoft.com/office/powerpoint/2010/main" val="666407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5F2D755A-EB3D-4A80-BF2D-2954B3DA0294}"/>
              </a:ext>
            </a:extLst>
          </p:cNvPr>
          <p:cNvSpPr>
            <a:spLocks noGrp="1"/>
          </p:cNvSpPr>
          <p:nvPr>
            <p:ph idx="1"/>
          </p:nvPr>
        </p:nvSpPr>
        <p:spPr>
          <a:xfrm>
            <a:off x="656122" y="1240042"/>
            <a:ext cx="7560840" cy="4248354"/>
          </a:xfrm>
        </p:spPr>
        <p:txBody>
          <a:bodyPr>
            <a:normAutofit/>
          </a:bodyPr>
          <a:lstStyle/>
          <a:p>
            <a:pPr algn="just">
              <a:spcBef>
                <a:spcPts val="600"/>
              </a:spcBef>
            </a:pPr>
            <a:r>
              <a:rPr lang="zh-CN" altLang="en-US" sz="2400" b="1" dirty="0">
                <a:latin typeface="黑体" panose="02010609060101010101" pitchFamily="49" charset="-122"/>
                <a:ea typeface="黑体" panose="02010609060101010101" pitchFamily="49" charset="-122"/>
              </a:rPr>
              <a:t>家兔</a:t>
            </a:r>
            <a:r>
              <a:rPr lang="zh-CN" altLang="en-US" sz="2400" b="1" dirty="0">
                <a:latin typeface="黑体" panose="02010609060101010101" pitchFamily="49" charset="-122"/>
              </a:rPr>
              <a:t>，学名</a:t>
            </a:r>
            <a:r>
              <a:rPr lang="en-US" altLang="zh-CN" sz="2400" b="1" dirty="0" err="1">
                <a:latin typeface="黑体" panose="02010609060101010101" pitchFamily="49" charset="-122"/>
              </a:rPr>
              <a:t>Oryctolagus</a:t>
            </a:r>
            <a:r>
              <a:rPr lang="en-US" altLang="zh-CN" sz="2400" b="1" dirty="0">
                <a:latin typeface="黑体" panose="02010609060101010101" pitchFamily="49" charset="-122"/>
              </a:rPr>
              <a:t> </a:t>
            </a:r>
            <a:r>
              <a:rPr lang="en-US" altLang="zh-CN" sz="2400" b="1" dirty="0" err="1">
                <a:latin typeface="黑体" panose="02010609060101010101" pitchFamily="49" charset="-122"/>
              </a:rPr>
              <a:t>cuniculus</a:t>
            </a:r>
            <a:r>
              <a:rPr lang="en-US" altLang="zh-CN" sz="2400" b="1" dirty="0">
                <a:latin typeface="黑体" panose="02010609060101010101" pitchFamily="49" charset="-122"/>
              </a:rPr>
              <a:t> f. </a:t>
            </a:r>
            <a:r>
              <a:rPr lang="en-US" altLang="zh-CN" sz="2400" b="1" dirty="0" err="1">
                <a:latin typeface="黑体" panose="02010609060101010101" pitchFamily="49" charset="-122"/>
              </a:rPr>
              <a:t>domesticus</a:t>
            </a:r>
            <a:r>
              <a:rPr lang="en-US" altLang="zh-CN" sz="2400" b="1" dirty="0">
                <a:latin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属于哺乳纲、兔形目、兔科、真兔属。</a:t>
            </a:r>
            <a:endParaRPr lang="en-US" altLang="zh-CN" sz="2400" b="1" dirty="0">
              <a:latin typeface="黑体" panose="02010609060101010101" pitchFamily="49" charset="-122"/>
              <a:ea typeface="黑体" panose="02010609060101010101" pitchFamily="49" charset="-122"/>
            </a:endParaRPr>
          </a:p>
          <a:p>
            <a:pPr algn="just">
              <a:spcBef>
                <a:spcPts val="600"/>
              </a:spcBef>
            </a:pPr>
            <a:r>
              <a:rPr lang="zh-CN" altLang="en-US" sz="2400" b="1" dirty="0">
                <a:latin typeface="黑体" panose="02010609060101010101" pitchFamily="49" charset="-122"/>
                <a:ea typeface="黑体" panose="02010609060101010101" pitchFamily="49" charset="-122"/>
              </a:rPr>
              <a:t>生理特性与人类接近，</a:t>
            </a:r>
            <a:r>
              <a:rPr lang="zh-CN" altLang="en-US" sz="2400" b="1" dirty="0">
                <a:solidFill>
                  <a:srgbClr val="0033CC"/>
                </a:solidFill>
                <a:latin typeface="黑体" panose="02010609060101010101" pitchFamily="49" charset="-122"/>
                <a:ea typeface="黑体" panose="02010609060101010101" pitchFamily="49" charset="-122"/>
              </a:rPr>
              <a:t>性格</a:t>
            </a:r>
            <a:r>
              <a:rPr lang="zh-CN" altLang="en-US" sz="2400" b="1" dirty="0">
                <a:latin typeface="黑体" panose="02010609060101010101" pitchFamily="49" charset="-122"/>
                <a:ea typeface="黑体" panose="02010609060101010101" pitchFamily="49" charset="-122"/>
              </a:rPr>
              <a:t>温顺，</a:t>
            </a:r>
            <a:r>
              <a:rPr lang="zh-CN" altLang="en-US" sz="2400" b="1" dirty="0">
                <a:solidFill>
                  <a:srgbClr val="0033CC"/>
                </a:solidFill>
                <a:latin typeface="黑体" panose="02010609060101010101" pitchFamily="49" charset="-122"/>
                <a:ea typeface="黑体" panose="02010609060101010101" pitchFamily="49" charset="-122"/>
              </a:rPr>
              <a:t>耳部血管</a:t>
            </a:r>
            <a:r>
              <a:rPr lang="zh-CN" altLang="en-US" sz="2400" b="1" dirty="0">
                <a:latin typeface="黑体" panose="02010609060101010101" pitchFamily="49" charset="-122"/>
                <a:ea typeface="黑体" panose="02010609060101010101" pitchFamily="49" charset="-122"/>
              </a:rPr>
              <a:t>明显，</a:t>
            </a:r>
            <a:r>
              <a:rPr lang="zh-CN" altLang="en-US" sz="2400" b="1" dirty="0">
                <a:solidFill>
                  <a:srgbClr val="0033CC"/>
                </a:solidFill>
                <a:latin typeface="黑体" panose="02010609060101010101" pitchFamily="49" charset="-122"/>
                <a:ea typeface="黑体" panose="02010609060101010101" pitchFamily="49" charset="-122"/>
              </a:rPr>
              <a:t>主动脉神经（减压神经）</a:t>
            </a:r>
            <a:r>
              <a:rPr lang="zh-CN" altLang="en-US" sz="2400" b="1" dirty="0">
                <a:latin typeface="黑体" panose="02010609060101010101" pitchFamily="49" charset="-122"/>
                <a:ea typeface="黑体" panose="02010609060101010101" pitchFamily="49" charset="-122"/>
              </a:rPr>
              <a:t>在颈部自成一束，方便操作，多用于循环、神经实验，如减压神经放电。</a:t>
            </a:r>
            <a:endParaRPr lang="en-US" altLang="zh-CN" sz="2400" b="1" dirty="0">
              <a:latin typeface="黑体" panose="02010609060101010101" pitchFamily="49" charset="-122"/>
              <a:ea typeface="黑体" panose="02010609060101010101" pitchFamily="49" charset="-122"/>
            </a:endParaRPr>
          </a:p>
          <a:p>
            <a:pPr algn="just">
              <a:spcBef>
                <a:spcPts val="600"/>
              </a:spcBef>
            </a:pPr>
            <a:r>
              <a:rPr lang="zh-CN" altLang="en-US" sz="2400" b="1" dirty="0">
                <a:latin typeface="黑体" panose="02010609060101010101" pitchFamily="49" charset="-122"/>
                <a:ea typeface="黑体" panose="02010609060101010101" pitchFamily="49" charset="-122"/>
              </a:rPr>
              <a:t>做消化道实验前需喂食</a:t>
            </a:r>
            <a:endParaRPr lang="en-US" altLang="zh-CN" sz="2400" b="1" dirty="0">
              <a:latin typeface="+mn-ea"/>
            </a:endParaRPr>
          </a:p>
        </p:txBody>
      </p:sp>
      <p:pic>
        <p:nvPicPr>
          <p:cNvPr id="5" name="图片 4">
            <a:extLst>
              <a:ext uri="{FF2B5EF4-FFF2-40B4-BE49-F238E27FC236}">
                <a16:creationId xmlns:a16="http://schemas.microsoft.com/office/drawing/2014/main" id="{6226271B-1C50-4ECF-9D27-FB367AAA8C66}"/>
              </a:ext>
            </a:extLst>
          </p:cNvPr>
          <p:cNvPicPr>
            <a:picLocks noChangeAspect="1"/>
          </p:cNvPicPr>
          <p:nvPr/>
        </p:nvPicPr>
        <p:blipFill rotWithShape="1">
          <a:blip r:embed="rId2"/>
          <a:srcRect l="3148" t="10630" r="51574" b="37401"/>
          <a:stretch/>
        </p:blipFill>
        <p:spPr>
          <a:xfrm>
            <a:off x="5901069" y="3768062"/>
            <a:ext cx="2700030" cy="2066110"/>
          </a:xfrm>
          <a:prstGeom prst="rect">
            <a:avLst/>
          </a:prstGeom>
        </p:spPr>
      </p:pic>
      <p:sp>
        <p:nvSpPr>
          <p:cNvPr id="7" name="Rectangle 5">
            <a:extLst>
              <a:ext uri="{FF2B5EF4-FFF2-40B4-BE49-F238E27FC236}">
                <a16:creationId xmlns:a16="http://schemas.microsoft.com/office/drawing/2014/main" id="{9CA1DAB1-C736-5B0D-468D-70B2CB76F7E5}"/>
              </a:ext>
            </a:extLst>
          </p:cNvPr>
          <p:cNvSpPr>
            <a:spLocks noChangeArrowheads="1"/>
          </p:cNvSpPr>
          <p:nvPr/>
        </p:nvSpPr>
        <p:spPr bwMode="auto">
          <a:xfrm>
            <a:off x="395536" y="404664"/>
            <a:ext cx="3881517" cy="83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pPr>
            <a:r>
              <a:rPr lang="en-US" altLang="zh-CN" sz="3200" b="1" dirty="0">
                <a:solidFill>
                  <a:srgbClr val="3A22C8"/>
                </a:solidFill>
                <a:ea typeface="黑体" panose="02010609060101010101" pitchFamily="49" charset="-122"/>
                <a:cs typeface="Arial" panose="020B0604020202020204" pitchFamily="34" charset="0"/>
              </a:rPr>
              <a:t>III  </a:t>
            </a:r>
            <a:r>
              <a:rPr lang="zh-CN" altLang="en-US" sz="3200" b="1" dirty="0">
                <a:solidFill>
                  <a:srgbClr val="3A22C8"/>
                </a:solidFill>
                <a:latin typeface="黑体" panose="02010609060101010101" pitchFamily="49" charset="-122"/>
                <a:ea typeface="黑体" panose="02010609060101010101" pitchFamily="49" charset="-122"/>
              </a:rPr>
              <a:t>实验对象与器材</a:t>
            </a:r>
          </a:p>
        </p:txBody>
      </p:sp>
      <p:sp>
        <p:nvSpPr>
          <p:cNvPr id="6" name="内容占位符 2">
            <a:extLst>
              <a:ext uri="{FF2B5EF4-FFF2-40B4-BE49-F238E27FC236}">
                <a16:creationId xmlns:a16="http://schemas.microsoft.com/office/drawing/2014/main" id="{5F2D755A-EB3D-4A80-BF2D-2954B3DA0294}"/>
              </a:ext>
            </a:extLst>
          </p:cNvPr>
          <p:cNvSpPr txBox="1">
            <a:spLocks/>
          </p:cNvSpPr>
          <p:nvPr/>
        </p:nvSpPr>
        <p:spPr>
          <a:xfrm>
            <a:off x="656122" y="3997705"/>
            <a:ext cx="5085459" cy="4248354"/>
          </a:xfrm>
          <a:prstGeom prst="rect">
            <a:avLst/>
          </a:prstGeom>
        </p:spPr>
        <p:txBody>
          <a:bodyPr vert="horz">
            <a:normAutofit/>
          </a:bodyPr>
          <a:lstStyle>
            <a:lvl1pPr marL="274320" indent="-192024" algn="l" rtl="0" eaLnBrk="1" latinLnBrk="0" hangingPunct="1">
              <a:spcBef>
                <a:spcPts val="300"/>
              </a:spcBef>
              <a:spcAft>
                <a:spcPts val="0"/>
              </a:spcAft>
              <a:buClr>
                <a:schemeClr val="accent1"/>
              </a:buClr>
              <a:buSzPct val="68000"/>
              <a:buFont typeface="Wingdings 3"/>
              <a:buChar char=""/>
              <a:defRPr kumimoji="0" sz="2025" kern="1200">
                <a:solidFill>
                  <a:schemeClr val="tx1"/>
                </a:solidFill>
                <a:latin typeface="+mn-lt"/>
                <a:ea typeface="+mn-ea"/>
                <a:cs typeface="+mn-cs"/>
              </a:defRPr>
            </a:lvl1pPr>
            <a:lvl2pPr marL="466344" indent="-171450" algn="l" rtl="0" eaLnBrk="1" latinLnBrk="0" hangingPunct="1">
              <a:spcBef>
                <a:spcPts val="243"/>
              </a:spcBef>
              <a:buClr>
                <a:schemeClr val="accent1"/>
              </a:buClr>
              <a:buFont typeface="Verdana"/>
              <a:buChar char="◦"/>
              <a:defRPr kumimoji="0" sz="1725" kern="1200">
                <a:solidFill>
                  <a:schemeClr val="tx1"/>
                </a:solidFill>
                <a:latin typeface="+mn-lt"/>
                <a:ea typeface="+mn-ea"/>
                <a:cs typeface="+mn-cs"/>
              </a:defRPr>
            </a:lvl2pPr>
            <a:lvl3pPr marL="644652" indent="-171450" algn="l" rtl="0" eaLnBrk="1" latinLnBrk="0" hangingPunct="1">
              <a:spcBef>
                <a:spcPts val="263"/>
              </a:spcBef>
              <a:buClr>
                <a:schemeClr val="accent2"/>
              </a:buClr>
              <a:buSzPct val="100000"/>
              <a:buFont typeface="Wingdings 2"/>
              <a:buChar char=""/>
              <a:defRPr kumimoji="0" sz="1575" kern="1200">
                <a:solidFill>
                  <a:schemeClr val="tx1"/>
                </a:solidFill>
                <a:latin typeface="+mn-lt"/>
                <a:ea typeface="+mn-ea"/>
                <a:cs typeface="+mn-cs"/>
              </a:defRPr>
            </a:lvl3pPr>
            <a:lvl4pPr marL="857250" indent="-171450" algn="l" rtl="0" eaLnBrk="1" latinLnBrk="0" hangingPunct="1">
              <a:spcBef>
                <a:spcPts val="263"/>
              </a:spcBef>
              <a:buClr>
                <a:schemeClr val="accent2"/>
              </a:buClr>
              <a:buFont typeface="Wingdings 2"/>
              <a:buChar char=""/>
              <a:defRPr kumimoji="0" sz="1425" kern="1200">
                <a:solidFill>
                  <a:schemeClr val="tx1"/>
                </a:solidFill>
                <a:latin typeface="+mn-lt"/>
                <a:ea typeface="+mn-ea"/>
                <a:cs typeface="+mn-cs"/>
              </a:defRPr>
            </a:lvl4pPr>
            <a:lvl5pPr marL="1028700" indent="-171450" algn="l" rtl="0" eaLnBrk="1" latinLnBrk="0" hangingPunct="1">
              <a:spcBef>
                <a:spcPts val="263"/>
              </a:spcBef>
              <a:buClr>
                <a:schemeClr val="accent2"/>
              </a:buClr>
              <a:buFont typeface="Wingdings 2"/>
              <a:buChar char=""/>
              <a:defRPr kumimoji="0" sz="1350" kern="1200">
                <a:solidFill>
                  <a:schemeClr val="tx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a:lstStyle>
          <a:p>
            <a:pPr algn="just" fontAlgn="auto">
              <a:spcBef>
                <a:spcPts val="600"/>
              </a:spcBef>
            </a:pPr>
            <a:r>
              <a:rPr lang="en-US" altLang="zh-CN" sz="2400" b="1" dirty="0">
                <a:latin typeface="+mn-ea"/>
              </a:rPr>
              <a:t>20</a:t>
            </a:r>
            <a:r>
              <a:rPr lang="zh-CN" altLang="en-US" sz="2400" b="1" dirty="0">
                <a:latin typeface="+mn-ea"/>
              </a:rPr>
              <a:t>％乌拉坦（氨基甲酸乙酯），台氏液（蒂罗德液），</a:t>
            </a:r>
            <a:r>
              <a:rPr lang="en-US" altLang="zh-CN" sz="2400" b="1" dirty="0">
                <a:latin typeface="+mn-ea"/>
              </a:rPr>
              <a:t>0.9% </a:t>
            </a:r>
            <a:r>
              <a:rPr lang="zh-CN" altLang="en-US" sz="2400" b="1" dirty="0">
                <a:latin typeface="+mn-ea"/>
              </a:rPr>
              <a:t>生理盐水， </a:t>
            </a:r>
            <a:r>
              <a:rPr lang="en-US" altLang="zh-CN" sz="2400" b="1" dirty="0">
                <a:latin typeface="+mn-ea"/>
              </a:rPr>
              <a:t>3% </a:t>
            </a:r>
            <a:r>
              <a:rPr lang="zh-CN" altLang="en-US" sz="2400" b="1" dirty="0">
                <a:latin typeface="+mn-ea"/>
              </a:rPr>
              <a:t>乳酸，</a:t>
            </a:r>
            <a:r>
              <a:rPr lang="en-US" altLang="zh-CN" sz="2400" b="1" dirty="0">
                <a:latin typeface="+mn-ea"/>
              </a:rPr>
              <a:t>0.1% </a:t>
            </a:r>
            <a:r>
              <a:rPr lang="zh-CN" altLang="en-US" sz="2400" b="1" dirty="0">
                <a:latin typeface="+mn-ea"/>
              </a:rPr>
              <a:t>肾上腺素，</a:t>
            </a:r>
            <a:r>
              <a:rPr lang="en-US" altLang="zh-CN" sz="2400" b="1" dirty="0">
                <a:latin typeface="+mn-ea"/>
              </a:rPr>
              <a:t>0.1% </a:t>
            </a:r>
            <a:r>
              <a:rPr lang="zh-CN" altLang="en-US" sz="2400" b="1" dirty="0">
                <a:latin typeface="+mn-ea"/>
              </a:rPr>
              <a:t>乙酰胆碱，</a:t>
            </a:r>
            <a:r>
              <a:rPr lang="en-US" altLang="zh-CN" sz="2400" b="1" dirty="0">
                <a:latin typeface="+mn-ea"/>
              </a:rPr>
              <a:t>0.1% </a:t>
            </a:r>
            <a:r>
              <a:rPr lang="zh-CN" altLang="en-US" sz="2400" b="1" dirty="0">
                <a:latin typeface="+mn-ea"/>
              </a:rPr>
              <a:t>阿托品，</a:t>
            </a:r>
            <a:r>
              <a:rPr lang="en-US" altLang="zh-CN" sz="2400" b="1" dirty="0">
                <a:latin typeface="+mn-ea"/>
              </a:rPr>
              <a:t>5% </a:t>
            </a:r>
            <a:r>
              <a:rPr lang="zh-CN" altLang="en-US" sz="2400" b="1" dirty="0">
                <a:latin typeface="+mn-ea"/>
              </a:rPr>
              <a:t>葡萄糖，饱和硫酸镁，过饱和</a:t>
            </a:r>
            <a:r>
              <a:rPr lang="en-US" altLang="zh-CN" sz="2400" b="1" dirty="0" err="1">
                <a:latin typeface="+mn-ea"/>
              </a:rPr>
              <a:t>KCl</a:t>
            </a:r>
            <a:endParaRPr lang="en-US" altLang="zh-CN" sz="2400" b="1" dirty="0">
              <a:latin typeface="+mn-ea"/>
            </a:endParaRPr>
          </a:p>
        </p:txBody>
      </p:sp>
    </p:spTree>
    <p:extLst>
      <p:ext uri="{BB962C8B-B14F-4D97-AF65-F5344CB8AC3E}">
        <p14:creationId xmlns:p14="http://schemas.microsoft.com/office/powerpoint/2010/main" val="721410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a:off x="615485" y="267238"/>
            <a:ext cx="7539687" cy="2656343"/>
          </a:xfrm>
        </p:spPr>
        <p:txBody>
          <a:bodyPr>
            <a:normAutofit/>
          </a:bodyPr>
          <a:lstStyle/>
          <a:p>
            <a:pPr algn="just">
              <a:spcBef>
                <a:spcPts val="450"/>
              </a:spcBef>
            </a:pPr>
            <a:r>
              <a:rPr lang="zh-CN" altLang="en-US" sz="2400" b="1" dirty="0">
                <a:latin typeface="黑体" panose="02010609060101010101" pitchFamily="49" charset="-122"/>
              </a:rPr>
              <a:t>动物体重秤，防抓咬手套，兔手术台，兔保定器，哺乳动物手术器械，</a:t>
            </a:r>
            <a:r>
              <a:rPr lang="en-US" altLang="zh-CN" sz="2400" b="1" dirty="0">
                <a:latin typeface="黑体" panose="02010609060101010101" pitchFamily="49" charset="-122"/>
              </a:rPr>
              <a:t> RM6240E</a:t>
            </a:r>
            <a:r>
              <a:rPr lang="zh-CN" altLang="en-US" sz="2400" b="1" dirty="0">
                <a:latin typeface="黑体" panose="02010609060101010101" pitchFamily="49" charset="-122"/>
              </a:rPr>
              <a:t>型多道生理信号采集处理系统，刺激电极，刺激线，铁支架，双凹夹，气管插管，注射器，棉线，纱布，棉花</a:t>
            </a:r>
            <a:endParaRPr lang="en-US" altLang="zh-CN" sz="2400" b="1" dirty="0">
              <a:latin typeface="黑体" panose="02010609060101010101" pitchFamily="49" charset="-122"/>
            </a:endParaRPr>
          </a:p>
          <a:p>
            <a:pPr algn="just">
              <a:spcBef>
                <a:spcPts val="450"/>
              </a:spcBef>
            </a:pPr>
            <a:r>
              <a:rPr lang="zh-CN" altLang="en-US" sz="2400" b="1" dirty="0">
                <a:solidFill>
                  <a:srgbClr val="430086"/>
                </a:solidFill>
                <a:latin typeface="黑体" panose="02010609060101010101" pitchFamily="49" charset="-122"/>
              </a:rPr>
              <a:t>呼吸流量换能器</a:t>
            </a:r>
            <a:r>
              <a:rPr lang="zh-CN" altLang="en-US" sz="2400" b="1" dirty="0">
                <a:latin typeface="黑体" panose="02010609060101010101" pitchFamily="49" charset="-122"/>
              </a:rPr>
              <a:t>，动脉夹，止血钳，保护电极，</a:t>
            </a:r>
            <a:r>
              <a:rPr lang="en-US" altLang="zh-CN" sz="2400" b="1" dirty="0">
                <a:latin typeface="黑体" panose="02010609060101010101" pitchFamily="49" charset="-122"/>
              </a:rPr>
              <a:t>1.5 m</a:t>
            </a:r>
            <a:r>
              <a:rPr lang="zh-CN" altLang="en-US" sz="2400" b="1" dirty="0">
                <a:latin typeface="黑体" panose="02010609060101010101" pitchFamily="49" charset="-122"/>
              </a:rPr>
              <a:t>长橡胶管，万能滑轮，</a:t>
            </a:r>
            <a:r>
              <a:rPr lang="en-US" altLang="zh-CN" sz="2400" b="1" dirty="0">
                <a:solidFill>
                  <a:srgbClr val="000099"/>
                </a:solidFill>
                <a:latin typeface="黑体" panose="02010609060101010101" pitchFamily="49" charset="-122"/>
              </a:rPr>
              <a:t>CO</a:t>
            </a:r>
            <a:r>
              <a:rPr lang="en-US" altLang="zh-CN" sz="2400" b="1" baseline="-25000" dirty="0">
                <a:solidFill>
                  <a:srgbClr val="000099"/>
                </a:solidFill>
                <a:latin typeface="黑体" panose="02010609060101010101" pitchFamily="49" charset="-122"/>
              </a:rPr>
              <a:t>2</a:t>
            </a:r>
            <a:r>
              <a:rPr lang="zh-CN" altLang="en-US" sz="2400" b="1" dirty="0">
                <a:solidFill>
                  <a:srgbClr val="000099"/>
                </a:solidFill>
                <a:latin typeface="黑体" panose="02010609060101010101" pitchFamily="49" charset="-122"/>
              </a:rPr>
              <a:t>气囊</a:t>
            </a:r>
            <a:endParaRPr lang="en-US" altLang="zh-CN" sz="2400" b="1" dirty="0">
              <a:solidFill>
                <a:srgbClr val="000099"/>
              </a:solidFill>
              <a:latin typeface="黑体" panose="02010609060101010101" pitchFamily="49" charset="-122"/>
            </a:endParaRPr>
          </a:p>
        </p:txBody>
      </p:sp>
      <p:grpSp>
        <p:nvGrpSpPr>
          <p:cNvPr id="9221" name="Group 31"/>
          <p:cNvGrpSpPr>
            <a:grpSpLocks/>
          </p:cNvGrpSpPr>
          <p:nvPr/>
        </p:nvGrpSpPr>
        <p:grpSpPr bwMode="auto">
          <a:xfrm>
            <a:off x="6070038" y="2615609"/>
            <a:ext cx="2000074" cy="1841503"/>
            <a:chOff x="2876" y="1653"/>
            <a:chExt cx="1392" cy="1295"/>
          </a:xfrm>
        </p:grpSpPr>
        <p:graphicFrame>
          <p:nvGraphicFramePr>
            <p:cNvPr id="9234" name="Object 6"/>
            <p:cNvGraphicFramePr>
              <a:graphicFrameLocks noChangeAspect="1"/>
            </p:cNvGraphicFramePr>
            <p:nvPr/>
          </p:nvGraphicFramePr>
          <p:xfrm>
            <a:off x="2876" y="1653"/>
            <a:ext cx="1392" cy="1045"/>
          </p:xfrm>
          <a:graphic>
            <a:graphicData uri="http://schemas.openxmlformats.org/presentationml/2006/ole">
              <mc:AlternateContent xmlns:mc="http://schemas.openxmlformats.org/markup-compatibility/2006">
                <mc:Choice xmlns:v="urn:schemas-microsoft-com:vml" Requires="v">
                  <p:oleObj name="Image" r:id="rId3" imgW="8126984" imgH="6095238" progId="">
                    <p:embed/>
                  </p:oleObj>
                </mc:Choice>
                <mc:Fallback>
                  <p:oleObj name="Image" r:id="rId3" imgW="8126984" imgH="6095238" progId="">
                    <p:embed/>
                    <p:pic>
                      <p:nvPicPr>
                        <p:cNvPr id="923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 y="1653"/>
                          <a:ext cx="1392" cy="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35" name="Text Box 23"/>
            <p:cNvSpPr txBox="1">
              <a:spLocks noChangeArrowheads="1"/>
            </p:cNvSpPr>
            <p:nvPr/>
          </p:nvSpPr>
          <p:spPr bwMode="auto">
            <a:xfrm>
              <a:off x="3221" y="2717"/>
              <a:ext cx="84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b="1" dirty="0">
                  <a:latin typeface="黑体" panose="02010609060101010101" pitchFamily="49" charset="-122"/>
                  <a:ea typeface="黑体" panose="02010609060101010101" pitchFamily="49" charset="-122"/>
                </a:rPr>
                <a:t>止血钳</a:t>
              </a:r>
            </a:p>
          </p:txBody>
        </p:sp>
      </p:grpSp>
      <p:grpSp>
        <p:nvGrpSpPr>
          <p:cNvPr id="9223" name="Group 32"/>
          <p:cNvGrpSpPr>
            <a:grpSpLocks/>
          </p:cNvGrpSpPr>
          <p:nvPr/>
        </p:nvGrpSpPr>
        <p:grpSpPr bwMode="auto">
          <a:xfrm>
            <a:off x="6053817" y="4542882"/>
            <a:ext cx="2235110" cy="2033588"/>
            <a:chOff x="4563" y="1605"/>
            <a:chExt cx="1342" cy="1281"/>
          </a:xfrm>
        </p:grpSpPr>
        <p:graphicFrame>
          <p:nvGraphicFramePr>
            <p:cNvPr id="9230" name="Object 4"/>
            <p:cNvGraphicFramePr>
              <a:graphicFrameLocks noChangeAspect="1"/>
            </p:cNvGraphicFramePr>
            <p:nvPr/>
          </p:nvGraphicFramePr>
          <p:xfrm>
            <a:off x="4563" y="1605"/>
            <a:ext cx="1296" cy="972"/>
          </p:xfrm>
          <a:graphic>
            <a:graphicData uri="http://schemas.openxmlformats.org/presentationml/2006/ole">
              <mc:AlternateContent xmlns:mc="http://schemas.openxmlformats.org/markup-compatibility/2006">
                <mc:Choice xmlns:v="urn:schemas-microsoft-com:vml" Requires="v">
                  <p:oleObj name="Image" r:id="rId5" imgW="8126984" imgH="6095238" progId="">
                    <p:embed/>
                  </p:oleObj>
                </mc:Choice>
                <mc:Fallback>
                  <p:oleObj name="Image" r:id="rId5" imgW="8126984" imgH="6095238" progId="">
                    <p:embed/>
                    <p:pic>
                      <p:nvPicPr>
                        <p:cNvPr id="923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3" y="1605"/>
                          <a:ext cx="1296" cy="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31" name="Text Box 28"/>
            <p:cNvSpPr txBox="1">
              <a:spLocks noChangeArrowheads="1"/>
            </p:cNvSpPr>
            <p:nvPr/>
          </p:nvSpPr>
          <p:spPr bwMode="auto">
            <a:xfrm>
              <a:off x="4887" y="2655"/>
              <a:ext cx="10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zh-CN" altLang="en-US" b="1" dirty="0">
                  <a:latin typeface="黑体" panose="02010609060101010101" pitchFamily="49" charset="-122"/>
                  <a:ea typeface="黑体" panose="02010609060101010101" pitchFamily="49" charset="-122"/>
                </a:rPr>
                <a:t>保护电极</a:t>
              </a:r>
            </a:p>
          </p:txBody>
        </p:sp>
      </p:grpSp>
      <p:grpSp>
        <p:nvGrpSpPr>
          <p:cNvPr id="9224" name="Group 35"/>
          <p:cNvGrpSpPr>
            <a:grpSpLocks/>
          </p:cNvGrpSpPr>
          <p:nvPr/>
        </p:nvGrpSpPr>
        <p:grpSpPr bwMode="auto">
          <a:xfrm>
            <a:off x="3754205" y="2871199"/>
            <a:ext cx="1590559" cy="1300164"/>
            <a:chOff x="2664" y="1987"/>
            <a:chExt cx="955" cy="819"/>
          </a:xfrm>
        </p:grpSpPr>
        <p:graphicFrame>
          <p:nvGraphicFramePr>
            <p:cNvPr id="9228" name="Object 3"/>
            <p:cNvGraphicFramePr>
              <a:graphicFrameLocks noChangeAspect="1"/>
            </p:cNvGraphicFramePr>
            <p:nvPr/>
          </p:nvGraphicFramePr>
          <p:xfrm>
            <a:off x="2664" y="1987"/>
            <a:ext cx="955" cy="513"/>
          </p:xfrm>
          <a:graphic>
            <a:graphicData uri="http://schemas.openxmlformats.org/presentationml/2006/ole">
              <mc:AlternateContent xmlns:mc="http://schemas.openxmlformats.org/markup-compatibility/2006">
                <mc:Choice xmlns:v="urn:schemas-microsoft-com:vml" Requires="v">
                  <p:oleObj name="Image" r:id="rId7" imgW="8126984" imgH="6095238" progId="">
                    <p:embed/>
                  </p:oleObj>
                </mc:Choice>
                <mc:Fallback>
                  <p:oleObj name="Image" r:id="rId7" imgW="8126984" imgH="6095238" progId="">
                    <p:embed/>
                    <p:pic>
                      <p:nvPicPr>
                        <p:cNvPr id="9228" name="Object 3"/>
                        <p:cNvPicPr>
                          <a:picLocks noChangeAspect="1" noChangeArrowheads="1"/>
                        </p:cNvPicPr>
                        <p:nvPr/>
                      </p:nvPicPr>
                      <p:blipFill>
                        <a:blip r:embed="rId8">
                          <a:extLst>
                            <a:ext uri="{28A0092B-C50C-407E-A947-70E740481C1C}">
                              <a14:useLocalDpi xmlns:a14="http://schemas.microsoft.com/office/drawing/2010/main" val="0"/>
                            </a:ext>
                          </a:extLst>
                        </a:blip>
                        <a:srcRect l="13289" t="29532" r="13289" b="17719"/>
                        <a:stretch>
                          <a:fillRect/>
                        </a:stretch>
                      </p:blipFill>
                      <p:spPr bwMode="auto">
                        <a:xfrm>
                          <a:off x="2664" y="1987"/>
                          <a:ext cx="955" cy="51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BB5F03"/>
                                </a:outerShdw>
                              </a:effectLst>
                            </a14:hiddenEffects>
                          </a:ext>
                        </a:extLst>
                      </p:spPr>
                    </p:pic>
                  </p:oleObj>
                </mc:Fallback>
              </mc:AlternateContent>
            </a:graphicData>
          </a:graphic>
        </p:graphicFrame>
        <p:sp>
          <p:nvSpPr>
            <p:cNvPr id="9229" name="Text Box 29"/>
            <p:cNvSpPr txBox="1">
              <a:spLocks noChangeArrowheads="1"/>
            </p:cNvSpPr>
            <p:nvPr/>
          </p:nvSpPr>
          <p:spPr bwMode="auto">
            <a:xfrm>
              <a:off x="2843" y="2556"/>
              <a:ext cx="59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zh-CN" altLang="en-US" sz="2000" b="1" dirty="0">
                  <a:latin typeface="黑体" panose="02010609060101010101" pitchFamily="49" charset="-122"/>
                  <a:ea typeface="黑体" panose="02010609060101010101" pitchFamily="49" charset="-122"/>
                </a:rPr>
                <a:t>动脉夹</a:t>
              </a:r>
            </a:p>
          </p:txBody>
        </p:sp>
      </p:grpSp>
      <p:sp>
        <p:nvSpPr>
          <p:cNvPr id="9227" name="Text Box 30"/>
          <p:cNvSpPr txBox="1">
            <a:spLocks noChangeArrowheads="1"/>
          </p:cNvSpPr>
          <p:nvPr/>
        </p:nvSpPr>
        <p:spPr bwMode="auto">
          <a:xfrm>
            <a:off x="3930247" y="6195612"/>
            <a:ext cx="1276611" cy="39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zh-CN" altLang="en-US" sz="2000" b="1" dirty="0">
                <a:latin typeface="黑体" panose="02010609060101010101" pitchFamily="49" charset="-122"/>
                <a:ea typeface="黑体" panose="02010609060101010101" pitchFamily="49" charset="-122"/>
              </a:rPr>
              <a:t>气管插管</a:t>
            </a:r>
          </a:p>
        </p:txBody>
      </p:sp>
      <p:graphicFrame>
        <p:nvGraphicFramePr>
          <p:cNvPr id="20" name="对象 19">
            <a:extLst>
              <a:ext uri="{FF2B5EF4-FFF2-40B4-BE49-F238E27FC236}">
                <a16:creationId xmlns:a16="http://schemas.microsoft.com/office/drawing/2014/main" id="{39F33D82-A0D8-4096-B31C-6C98462B6E83}"/>
              </a:ext>
            </a:extLst>
          </p:cNvPr>
          <p:cNvGraphicFramePr>
            <a:graphicFrameLocks noChangeAspect="1"/>
          </p:cNvGraphicFramePr>
          <p:nvPr>
            <p:extLst>
              <p:ext uri="{D42A27DB-BD31-4B8C-83A1-F6EECF244321}">
                <p14:modId xmlns:p14="http://schemas.microsoft.com/office/powerpoint/2010/main" val="495839498"/>
              </p:ext>
            </p:extLst>
          </p:nvPr>
        </p:nvGraphicFramePr>
        <p:xfrm>
          <a:off x="3774975" y="4251626"/>
          <a:ext cx="1587157" cy="1863723"/>
        </p:xfrm>
        <a:graphic>
          <a:graphicData uri="http://schemas.openxmlformats.org/presentationml/2006/ole">
            <mc:AlternateContent xmlns:mc="http://schemas.openxmlformats.org/markup-compatibility/2006">
              <mc:Choice xmlns:v="urn:schemas-microsoft-com:vml" Requires="v">
                <p:oleObj name="Image" r:id="rId9" imgW="20380680" imgH="25066440" progId="Photoshop.Image.10">
                  <p:embed/>
                </p:oleObj>
              </mc:Choice>
              <mc:Fallback>
                <p:oleObj name="Image" r:id="rId9" imgW="20380680" imgH="25066440" progId="Photoshop.Image.10">
                  <p:embed/>
                  <p:pic>
                    <p:nvPicPr>
                      <p:cNvPr id="20" name="对象 19">
                        <a:extLst>
                          <a:ext uri="{FF2B5EF4-FFF2-40B4-BE49-F238E27FC236}">
                            <a16:creationId xmlns:a16="http://schemas.microsoft.com/office/drawing/2014/main" id="{39F33D82-A0D8-4096-B31C-6C98462B6E83}"/>
                          </a:ext>
                        </a:extLst>
                      </p:cNvPr>
                      <p:cNvPicPr/>
                      <p:nvPr/>
                    </p:nvPicPr>
                    <p:blipFill>
                      <a:blip r:embed="rId10"/>
                      <a:stretch>
                        <a:fillRect/>
                      </a:stretch>
                    </p:blipFill>
                    <p:spPr>
                      <a:xfrm>
                        <a:off x="3774975" y="4251626"/>
                        <a:ext cx="1587157" cy="1863723"/>
                      </a:xfrm>
                      <a:prstGeom prst="rect">
                        <a:avLst/>
                      </a:prstGeom>
                    </p:spPr>
                  </p:pic>
                </p:oleObj>
              </mc:Fallback>
            </mc:AlternateContent>
          </a:graphicData>
        </a:graphic>
      </p:graphicFrame>
      <p:sp>
        <p:nvSpPr>
          <p:cNvPr id="18" name="TextBox 1"/>
          <p:cNvSpPr txBox="1">
            <a:spLocks noChangeArrowheads="1"/>
          </p:cNvSpPr>
          <p:nvPr/>
        </p:nvSpPr>
        <p:spPr bwMode="auto">
          <a:xfrm>
            <a:off x="975647" y="5570415"/>
            <a:ext cx="1991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ea typeface="宋体" charset="-122"/>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ea typeface="宋体" charset="-122"/>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ea typeface="宋体" charset="-122"/>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ea typeface="宋体" charset="-122"/>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zh-CN" altLang="en-US" sz="2000" b="1" dirty="0">
                <a:latin typeface="黑体" panose="02010609060101010101" pitchFamily="49" charset="-122"/>
                <a:ea typeface="黑体" panose="02010609060101010101" pitchFamily="49" charset="-122"/>
              </a:rPr>
              <a:t>呼吸流量换能器</a:t>
            </a:r>
          </a:p>
        </p:txBody>
      </p:sp>
      <p:pic>
        <p:nvPicPr>
          <p:cNvPr id="2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5485" y="2930303"/>
            <a:ext cx="2711574" cy="2497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45166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72384" y="975755"/>
            <a:ext cx="7704856" cy="2286000"/>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fontAlgn="auto">
              <a:lnSpc>
                <a:spcPct val="110000"/>
              </a:lnSpc>
            </a:pPr>
            <a:r>
              <a:rPr lang="zh-CN" altLang="en-US" sz="2600" b="1" dirty="0">
                <a:latin typeface="黑体" panose="02010609060101010101" pitchFamily="49" charset="-122"/>
                <a:ea typeface="黑体" panose="02010609060101010101" pitchFamily="49" charset="-122"/>
              </a:rPr>
              <a:t>动物的麻醉与固定</a:t>
            </a:r>
          </a:p>
          <a:p>
            <a:pPr lvl="1" algn="just" fontAlgn="auto">
              <a:lnSpc>
                <a:spcPct val="110000"/>
              </a:lnSpc>
              <a:spcAft>
                <a:spcPts val="0"/>
              </a:spcAft>
            </a:pPr>
            <a:r>
              <a:rPr lang="zh-CN" altLang="en-US" sz="2400" b="1" dirty="0">
                <a:latin typeface="黑体" panose="02010609060101010101" pitchFamily="49" charset="-122"/>
                <a:ea typeface="黑体" panose="02010609060101010101" pitchFamily="49" charset="-122"/>
              </a:rPr>
              <a:t>取一只家兔，称重。将</a:t>
            </a:r>
            <a:r>
              <a:rPr lang="en-US" altLang="zh-CN" sz="2400" b="1" dirty="0">
                <a:latin typeface="黑体" panose="02010609060101010101" pitchFamily="49" charset="-122"/>
                <a:ea typeface="黑体" panose="02010609060101010101" pitchFamily="49" charset="-122"/>
              </a:rPr>
              <a:t>20</a:t>
            </a:r>
            <a:r>
              <a:rPr lang="zh-CN" altLang="en-US" sz="2400" b="1" dirty="0">
                <a:latin typeface="黑体" panose="02010609060101010101" pitchFamily="49" charset="-122"/>
                <a:ea typeface="黑体" panose="02010609060101010101" pitchFamily="49" charset="-122"/>
              </a:rPr>
              <a:t>％乌拉坦（氨基甲酸乙酯）以</a:t>
            </a:r>
            <a:r>
              <a:rPr lang="en-US" altLang="zh-CN" sz="2400" b="1" dirty="0">
                <a:latin typeface="黑体" panose="02010609060101010101" pitchFamily="49" charset="-122"/>
                <a:ea typeface="黑体" panose="02010609060101010101" pitchFamily="49" charset="-122"/>
              </a:rPr>
              <a:t>5 mL/kg</a:t>
            </a:r>
            <a:r>
              <a:rPr lang="zh-CN" altLang="en-US"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1g/kg</a:t>
            </a:r>
            <a:r>
              <a:rPr lang="zh-CN" altLang="en-US" sz="2400" b="1" dirty="0">
                <a:latin typeface="黑体" panose="02010609060101010101" pitchFamily="49" charset="-122"/>
                <a:ea typeface="黑体" panose="02010609060101010101" pitchFamily="49" charset="-122"/>
              </a:rPr>
              <a:t>）体重的剂量由</a:t>
            </a:r>
            <a:r>
              <a:rPr lang="zh-CN" altLang="en-US" sz="2400" b="1" dirty="0">
                <a:solidFill>
                  <a:srgbClr val="0033CC"/>
                </a:solidFill>
                <a:latin typeface="黑体" panose="02010609060101010101" pitchFamily="49" charset="-122"/>
                <a:ea typeface="黑体" panose="02010609060101010101" pitchFamily="49" charset="-122"/>
              </a:rPr>
              <a:t>耳缘静脉远端</a:t>
            </a:r>
            <a:r>
              <a:rPr lang="zh-CN" altLang="en-US" sz="2400" b="1" dirty="0">
                <a:solidFill>
                  <a:srgbClr val="FF0000"/>
                </a:solidFill>
                <a:latin typeface="黑体" panose="02010609060101010101" pitchFamily="49" charset="-122"/>
                <a:ea typeface="黑体" panose="02010609060101010101" pitchFamily="49" charset="-122"/>
              </a:rPr>
              <a:t>缓慢</a:t>
            </a:r>
            <a:r>
              <a:rPr lang="zh-CN" altLang="en-US" sz="2400" b="1" dirty="0">
                <a:latin typeface="黑体" panose="02010609060101010101" pitchFamily="49" charset="-122"/>
                <a:ea typeface="黑体" panose="02010609060101010101" pitchFamily="49" charset="-122"/>
              </a:rPr>
              <a:t>注入，观察动物</a:t>
            </a:r>
            <a:r>
              <a:rPr lang="zh-CN" altLang="en-US" sz="2400" b="1" dirty="0">
                <a:solidFill>
                  <a:srgbClr val="0033CC"/>
                </a:solidFill>
                <a:latin typeface="黑体" panose="02010609060101010101" pitchFamily="49" charset="-122"/>
                <a:ea typeface="黑体" panose="02010609060101010101" pitchFamily="49" charset="-122"/>
              </a:rPr>
              <a:t>肌张力、呼吸与角膜反射</a:t>
            </a:r>
            <a:r>
              <a:rPr lang="zh-CN" altLang="en-US" sz="2400" b="1" dirty="0">
                <a:latin typeface="黑体" panose="02010609060101010101" pitchFamily="49" charset="-122"/>
                <a:ea typeface="黑体" panose="02010609060101010101" pitchFamily="49" charset="-122"/>
              </a:rPr>
              <a:t>的变化。动物麻醉后背位固定于兔手术台上。</a:t>
            </a:r>
            <a:endParaRPr lang="en-US" altLang="zh-CN" sz="2400" b="1" dirty="0">
              <a:latin typeface="黑体" panose="02010609060101010101" pitchFamily="49" charset="-122"/>
              <a:ea typeface="黑体" panose="02010609060101010101" pitchFamily="49" charset="-122"/>
            </a:endParaRPr>
          </a:p>
        </p:txBody>
      </p:sp>
      <p:sp>
        <p:nvSpPr>
          <p:cNvPr id="3" name="内容占位符 1"/>
          <p:cNvSpPr txBox="1">
            <a:spLocks/>
          </p:cNvSpPr>
          <p:nvPr/>
        </p:nvSpPr>
        <p:spPr>
          <a:xfrm>
            <a:off x="472384" y="3261755"/>
            <a:ext cx="7632848" cy="2600613"/>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fontAlgn="auto">
              <a:lnSpc>
                <a:spcPct val="110000"/>
              </a:lnSpc>
            </a:pPr>
            <a:r>
              <a:rPr lang="zh-CN" altLang="en-US" b="1" dirty="0">
                <a:latin typeface="黑体" panose="02010609060101010101" pitchFamily="49" charset="-122"/>
                <a:ea typeface="黑体" panose="02010609060101010101" pitchFamily="49" charset="-122"/>
              </a:rPr>
              <a:t>颈部手术</a:t>
            </a:r>
            <a:endParaRPr lang="en-US" altLang="zh-CN" b="1" dirty="0">
              <a:latin typeface="黑体" panose="02010609060101010101" pitchFamily="49" charset="-122"/>
              <a:ea typeface="黑体" panose="02010609060101010101" pitchFamily="49" charset="-122"/>
            </a:endParaRPr>
          </a:p>
          <a:p>
            <a:pPr lvl="1" algn="just" fontAlgn="auto">
              <a:lnSpc>
                <a:spcPct val="110000"/>
              </a:lnSpc>
              <a:spcAft>
                <a:spcPts val="0"/>
              </a:spcAft>
            </a:pPr>
            <a:r>
              <a:rPr lang="zh-CN" altLang="en-US" sz="2400" b="1" dirty="0">
                <a:latin typeface="黑体" panose="02010609060101010101" pitchFamily="49" charset="-122"/>
                <a:ea typeface="黑体" panose="02010609060101010101" pitchFamily="49" charset="-122"/>
              </a:rPr>
              <a:t>将动物头部固定，充分暴露颈部手术野。剪除颈部被毛。沿颈部正中线在</a:t>
            </a:r>
            <a:r>
              <a:rPr lang="zh-CN" altLang="en-US" sz="2400" b="1" dirty="0">
                <a:solidFill>
                  <a:srgbClr val="0033CC"/>
                </a:solidFill>
                <a:latin typeface="黑体" panose="02010609060101010101" pitchFamily="49" charset="-122"/>
                <a:ea typeface="黑体" panose="02010609060101010101" pitchFamily="49" charset="-122"/>
              </a:rPr>
              <a:t>喉头（甲状软骨）上一指至锁骨（胸骨角）上一指</a:t>
            </a:r>
            <a:r>
              <a:rPr lang="zh-CN" altLang="en-US" sz="2400" b="1" dirty="0">
                <a:latin typeface="黑体" panose="02010609060101010101" pitchFamily="49" charset="-122"/>
                <a:ea typeface="黑体" panose="02010609060101010101" pitchFamily="49" charset="-122"/>
              </a:rPr>
              <a:t>的地方作一个</a:t>
            </a:r>
            <a:r>
              <a:rPr lang="en-US" altLang="zh-CN" sz="2400" b="1" dirty="0">
                <a:latin typeface="黑体" panose="02010609060101010101" pitchFamily="49" charset="-122"/>
                <a:ea typeface="黑体" panose="02010609060101010101" pitchFamily="49" charset="-122"/>
              </a:rPr>
              <a:t>5</a:t>
            </a:r>
            <a:r>
              <a:rPr lang="zh-CN" altLang="en-US"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7cm</a:t>
            </a:r>
            <a:r>
              <a:rPr lang="zh-CN" altLang="en-US" sz="2400" b="1" dirty="0">
                <a:latin typeface="黑体" panose="02010609060101010101" pitchFamily="49" charset="-122"/>
                <a:ea typeface="黑体" panose="02010609060101010101" pitchFamily="49" charset="-122"/>
              </a:rPr>
              <a:t>的皮肤切口。</a:t>
            </a:r>
            <a:r>
              <a:rPr lang="zh-CN" altLang="en-US" sz="2400" b="1" dirty="0">
                <a:solidFill>
                  <a:srgbClr val="0033CC"/>
                </a:solidFill>
                <a:latin typeface="黑体" panose="02010609060101010101" pitchFamily="49" charset="-122"/>
                <a:ea typeface="黑体" panose="02010609060101010101" pitchFamily="49" charset="-122"/>
              </a:rPr>
              <a:t>钝性分离</a:t>
            </a:r>
            <a:r>
              <a:rPr lang="zh-CN" altLang="en-US" sz="2400" b="1" dirty="0">
                <a:latin typeface="黑体" panose="02010609060101010101" pitchFamily="49" charset="-122"/>
                <a:ea typeface="黑体" panose="02010609060101010101" pitchFamily="49" charset="-122"/>
              </a:rPr>
              <a:t>皮下组织及肌肉，暴露、分离气管。</a:t>
            </a:r>
            <a:endParaRPr lang="zh-CN" altLang="en-US" dirty="0"/>
          </a:p>
        </p:txBody>
      </p:sp>
      <p:sp>
        <p:nvSpPr>
          <p:cNvPr id="4" name="文本框 3">
            <a:extLst>
              <a:ext uri="{FF2B5EF4-FFF2-40B4-BE49-F238E27FC236}">
                <a16:creationId xmlns:a16="http://schemas.microsoft.com/office/drawing/2014/main" id="{BA2F1A69-8F52-87B4-3322-B057D5C1EDCD}"/>
              </a:ext>
            </a:extLst>
          </p:cNvPr>
          <p:cNvSpPr txBox="1"/>
          <p:nvPr/>
        </p:nvSpPr>
        <p:spPr>
          <a:xfrm>
            <a:off x="323528" y="188640"/>
            <a:ext cx="4572000" cy="584775"/>
          </a:xfrm>
          <a:prstGeom prst="rect">
            <a:avLst/>
          </a:prstGeom>
          <a:noFill/>
        </p:spPr>
        <p:txBody>
          <a:bodyPr wrap="square">
            <a:spAutoFit/>
          </a:bodyPr>
          <a:lstStyle/>
          <a:p>
            <a:r>
              <a:rPr lang="en-US" altLang="zh-CN" sz="3200" b="1" dirty="0">
                <a:solidFill>
                  <a:srgbClr val="171EA9"/>
                </a:solidFill>
                <a:latin typeface="Arial" panose="020B0604020202020204" pitchFamily="34" charset="0"/>
                <a:ea typeface="黑体" panose="02010609060101010101" pitchFamily="49" charset="-122"/>
                <a:cs typeface="Arial" panose="020B0604020202020204" pitchFamily="34" charset="0"/>
              </a:rPr>
              <a:t>IV</a:t>
            </a:r>
            <a:r>
              <a:rPr lang="en-US" altLang="zh-CN" sz="3200" b="1" dirty="0">
                <a:solidFill>
                  <a:srgbClr val="171EA9"/>
                </a:solidFill>
                <a:latin typeface="黑体" panose="02010609060101010101" pitchFamily="49" charset="-122"/>
                <a:ea typeface="黑体" panose="02010609060101010101" pitchFamily="49" charset="-122"/>
              </a:rPr>
              <a:t> </a:t>
            </a:r>
            <a:r>
              <a:rPr lang="zh-CN" altLang="en-US" sz="3200" b="1" dirty="0">
                <a:solidFill>
                  <a:srgbClr val="171EA9"/>
                </a:solidFill>
                <a:latin typeface="黑体" panose="02010609060101010101" pitchFamily="49" charset="-122"/>
                <a:ea typeface="黑体" panose="02010609060101010101" pitchFamily="49" charset="-122"/>
              </a:rPr>
              <a:t>实验过程</a:t>
            </a:r>
            <a:endParaRPr lang="zh-CN" altLang="en-US" sz="3200" dirty="0"/>
          </a:p>
        </p:txBody>
      </p:sp>
    </p:spTree>
    <p:extLst>
      <p:ext uri="{BB962C8B-B14F-4D97-AF65-F5344CB8AC3E}">
        <p14:creationId xmlns:p14="http://schemas.microsoft.com/office/powerpoint/2010/main" val="39632506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聚合">
  <a:themeElements>
    <a:clrScheme name="紫罗兰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实验4-6蛙心1</Template>
  <TotalTime>35781</TotalTime>
  <Words>2200</Words>
  <Application>Microsoft Office PowerPoint</Application>
  <PresentationFormat>全屏显示(4:3)</PresentationFormat>
  <Paragraphs>158</Paragraphs>
  <Slides>30</Slides>
  <Notes>13</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30</vt:i4>
      </vt:variant>
    </vt:vector>
  </HeadingPairs>
  <TitlesOfParts>
    <vt:vector size="40" baseType="lpstr">
      <vt:lpstr>黑体</vt:lpstr>
      <vt:lpstr>Arial</vt:lpstr>
      <vt:lpstr>Calibri</vt:lpstr>
      <vt:lpstr>Lucida Sans Unicode</vt:lpstr>
      <vt:lpstr>Verdana</vt:lpstr>
      <vt:lpstr>Wingdings</vt:lpstr>
      <vt:lpstr>Wingdings 2</vt:lpstr>
      <vt:lpstr>Wingdings 3</vt:lpstr>
      <vt:lpstr>聚合</vt:lpstr>
      <vt:lpstr>Image</vt:lpstr>
      <vt:lpstr>实验7  家兔呼吸运动的调节  实验8  家兔在体消化管活动观察与记录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实验7  家兔呼吸运动的调节  </vt:lpstr>
      <vt:lpstr>PowerPoint 演示文稿</vt:lpstr>
      <vt:lpstr>PowerPoint 演示文稿</vt:lpstr>
      <vt:lpstr>PowerPoint 演示文稿</vt:lpstr>
      <vt:lpstr>PowerPoint 演示文稿</vt:lpstr>
      <vt:lpstr>PowerPoint 演示文稿</vt:lpstr>
      <vt:lpstr>PowerPoint 演示文稿</vt:lpstr>
      <vt:lpstr>实验8  家兔在体消化管活动观察与记录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动脉插管注意事项</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实验10  家兔呼吸运动的调节</dc:title>
  <dc:creator>wx</dc:creator>
  <cp:lastModifiedBy>Yishi Lyu</cp:lastModifiedBy>
  <cp:revision>440</cp:revision>
  <dcterms:created xsi:type="dcterms:W3CDTF">2015-10-20T06:00:15Z</dcterms:created>
  <dcterms:modified xsi:type="dcterms:W3CDTF">2025-11-23T08:25:54Z</dcterms:modified>
</cp:coreProperties>
</file>